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7" r:id="rId2"/>
    <p:sldId id="258" r:id="rId3"/>
    <p:sldId id="278" r:id="rId4"/>
    <p:sldId id="259" r:id="rId5"/>
    <p:sldId id="260" r:id="rId6"/>
    <p:sldId id="302" r:id="rId7"/>
    <p:sldId id="261" r:id="rId8"/>
    <p:sldId id="262" r:id="rId9"/>
    <p:sldId id="263" r:id="rId10"/>
    <p:sldId id="264" r:id="rId11"/>
    <p:sldId id="303" r:id="rId12"/>
    <p:sldId id="279" r:id="rId13"/>
    <p:sldId id="280" r:id="rId14"/>
    <p:sldId id="282" r:id="rId15"/>
    <p:sldId id="304"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00" r:id="rId33"/>
    <p:sldId id="266" r:id="rId34"/>
    <p:sldId id="267" r:id="rId35"/>
    <p:sldId id="268" r:id="rId36"/>
    <p:sldId id="269" r:id="rId37"/>
    <p:sldId id="270" r:id="rId38"/>
    <p:sldId id="271" r:id="rId39"/>
    <p:sldId id="272" r:id="rId40"/>
    <p:sldId id="305" r:id="rId41"/>
    <p:sldId id="306" r:id="rId42"/>
    <p:sldId id="307" r:id="rId43"/>
    <p:sldId id="308" r:id="rId44"/>
    <p:sldId id="309" r:id="rId45"/>
    <p:sldId id="310" r:id="rId46"/>
    <p:sldId id="311" r:id="rId47"/>
    <p:sldId id="312" r:id="rId48"/>
    <p:sldId id="313" r:id="rId49"/>
    <p:sldId id="314" r:id="rId50"/>
    <p:sldId id="273" r:id="rId51"/>
  </p:sldIdLst>
  <p:sldSz cx="9144000" cy="6858000" type="screen4x3"/>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E503043-BB96-4419-B693-BD390F3A4B78}" type="datetimeFigureOut">
              <a:rPr lang="es-MX" smtClean="0"/>
              <a:t>13/07/2015</a:t>
            </a:fld>
            <a:endParaRPr lang="es-MX"/>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112A2F4-5703-4AAC-91D2-4508D89DA040}" type="slidenum">
              <a:rPr lang="es-MX" smtClean="0"/>
              <a:t>‹Nº›</a:t>
            </a:fld>
            <a:endParaRPr lang="es-MX"/>
          </a:p>
        </p:txBody>
      </p:sp>
    </p:spTree>
    <p:extLst>
      <p:ext uri="{BB962C8B-B14F-4D97-AF65-F5344CB8AC3E}">
        <p14:creationId xmlns:p14="http://schemas.microsoft.com/office/powerpoint/2010/main" val="3127004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4242352-FDA2-4639-89F1-075883A6920B}" type="datetimeFigureOut">
              <a:rPr lang="es-MX" smtClean="0"/>
              <a:t>13/07/2015</a:t>
            </a:fld>
            <a:endParaRPr lang="es-MX"/>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F5AEAB6-C2FC-4085-ADA8-672A6C4B71D6}" type="slidenum">
              <a:rPr lang="es-MX" smtClean="0"/>
              <a:t>‹Nº›</a:t>
            </a:fld>
            <a:endParaRPr lang="es-MX"/>
          </a:p>
        </p:txBody>
      </p:sp>
    </p:spTree>
    <p:extLst>
      <p:ext uri="{BB962C8B-B14F-4D97-AF65-F5344CB8AC3E}">
        <p14:creationId xmlns:p14="http://schemas.microsoft.com/office/powerpoint/2010/main" val="14235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ChangeArrowheads="1" noTextEdit="1"/>
          </p:cNvSpPr>
          <p:nvPr>
            <p:ph type="sldImg"/>
          </p:nvPr>
        </p:nvSpPr>
        <p:spPr>
          <a:ln/>
        </p:spPr>
      </p:sp>
      <p:sp>
        <p:nvSpPr>
          <p:cNvPr id="622595" name="Rectangle 3"/>
          <p:cNvSpPr>
            <a:spLocks noGrp="1" noChangeArrowheads="1"/>
          </p:cNvSpPr>
          <p:nvPr>
            <p:ph type="body" idx="1"/>
          </p:nvPr>
        </p:nvSpPr>
        <p:spPr/>
        <p:txBody>
          <a:bodyPr/>
          <a:lstStyle/>
          <a:p>
            <a:r>
              <a:rPr lang="en-GB" altLang="en-GB" sz="1000" b="1">
                <a:latin typeface="Times New Roman" pitchFamily="18" charset="0"/>
              </a:rPr>
              <a:t>QRS waveform nomenclature</a:t>
            </a:r>
            <a:endParaRPr lang="en-GB" altLang="en-GB" sz="1000">
              <a:latin typeface="Times New Roman" pitchFamily="18" charset="0"/>
            </a:endParaRPr>
          </a:p>
          <a:p>
            <a:r>
              <a:rPr lang="en-GB" altLang="en-GB" sz="1000">
                <a:latin typeface="Times New Roman" pitchFamily="18" charset="0"/>
              </a:rPr>
              <a:t>The ECG consists of a small deflection called the P wave, arising from the atria, a more complicated deflection called the QRS complex due to ventricular depolarisation and a final T wave resulting from repolarisation of the ventricles.</a:t>
            </a:r>
          </a:p>
          <a:p>
            <a:r>
              <a:rPr lang="en-GB" altLang="en-GB" sz="1000">
                <a:latin typeface="Times New Roman" pitchFamily="18" charset="0"/>
              </a:rPr>
              <a:t>The QRS complex of waves is the largest deflection of the ECG and is always spiky in shape. All sharp deflections resulting from electrical activation of the ventricles are called QRS complexes. However, these waves can vary immensely in size, and arrangement. </a:t>
            </a:r>
          </a:p>
          <a:p>
            <a:r>
              <a:rPr lang="en-GB" altLang="en-GB" sz="1000">
                <a:solidFill>
                  <a:srgbClr val="000000"/>
                </a:solidFill>
                <a:latin typeface="Times New Roman" pitchFamily="18" charset="0"/>
              </a:rPr>
              <a:t>The QRS complex is very important when diagnosing myocardial infarction. In order to be able to describe these complexes, a nomenclature for the waves is needed. This can be done using combinations of the letters q, r, s, Q, R, S, lower case letters denoting small waves and upper case larger waves.</a:t>
            </a:r>
          </a:p>
          <a:p>
            <a:endParaRPr lang="en-GB" altLang="en-GB" sz="1000">
              <a:solidFill>
                <a:srgbClr val="000000"/>
              </a:solidFill>
              <a:latin typeface="Times New Roman" pitchFamily="18" charset="0"/>
            </a:endParaRPr>
          </a:p>
          <a:p>
            <a:pPr>
              <a:buFontTx/>
              <a:buChar char="•"/>
            </a:pPr>
            <a:r>
              <a:rPr lang="en-GB" altLang="en-GB" sz="1000">
                <a:latin typeface="Times New Roman" pitchFamily="18" charset="0"/>
              </a:rPr>
              <a:t> The first positive wave is labelled with r or R</a:t>
            </a:r>
          </a:p>
          <a:p>
            <a:pPr>
              <a:buFontTx/>
              <a:buChar char="•"/>
            </a:pPr>
            <a:r>
              <a:rPr lang="en-GB" altLang="en-GB" sz="1000">
                <a:latin typeface="Times New Roman" pitchFamily="18" charset="0"/>
              </a:rPr>
              <a:t> Any second positive wave is labelled r´ or R´</a:t>
            </a:r>
          </a:p>
          <a:p>
            <a:pPr>
              <a:buFontTx/>
              <a:buChar char="•"/>
            </a:pPr>
            <a:r>
              <a:rPr lang="en-GB" altLang="en-GB" sz="1000">
                <a:latin typeface="Times New Roman" pitchFamily="18" charset="0"/>
              </a:rPr>
              <a:t> A negative wave which follows an R wave or r wave is labelled S or s </a:t>
            </a:r>
          </a:p>
          <a:p>
            <a:pPr>
              <a:buFontTx/>
              <a:buChar char="•"/>
            </a:pPr>
            <a:r>
              <a:rPr lang="en-GB" altLang="en-GB" sz="1000">
                <a:latin typeface="Times New Roman" pitchFamily="18" charset="0"/>
              </a:rPr>
              <a:t> A negative wave that precedes an R or r wave, is labelled a q or Q wave</a:t>
            </a:r>
          </a:p>
          <a:p>
            <a:pPr>
              <a:buFontTx/>
              <a:buChar char="•"/>
            </a:pPr>
            <a:r>
              <a:rPr lang="en-GB" altLang="en-GB" sz="1000">
                <a:latin typeface="Times New Roman" pitchFamily="18" charset="0"/>
              </a:rPr>
              <a:t> Any wave that is entirely negative is labelled qs or QS. </a:t>
            </a:r>
          </a:p>
          <a:p>
            <a:endParaRPr lang="en-GB" altLang="en-GB" sz="1000">
              <a:latin typeface="Times New Roman" pitchFamily="18" charset="0"/>
            </a:endParaRPr>
          </a:p>
          <a:p>
            <a:r>
              <a:rPr lang="en-GB" altLang="en-GB" sz="1000">
                <a:latin typeface="Times New Roman" pitchFamily="18" charset="0"/>
              </a:rPr>
              <a:t>Using these rules and nomenclature all QRS complexes can be described, enabling more accurate diagnosis.</a:t>
            </a:r>
          </a:p>
          <a:p>
            <a:endParaRPr lang="en-GB" altLang="en-GB" sz="10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1026"/>
          <p:cNvSpPr>
            <a:spLocks noChangeArrowheads="1" noTextEdit="1"/>
          </p:cNvSpPr>
          <p:nvPr>
            <p:ph type="sldImg"/>
          </p:nvPr>
        </p:nvSpPr>
        <p:spPr>
          <a:ln/>
        </p:spPr>
      </p:sp>
      <p:sp>
        <p:nvSpPr>
          <p:cNvPr id="595971" name="Rectangle 1027"/>
          <p:cNvSpPr>
            <a:spLocks noGrp="1" noChangeArrowheads="1"/>
          </p:cNvSpPr>
          <p:nvPr>
            <p:ph type="body" idx="1"/>
          </p:nvPr>
        </p:nvSpPr>
        <p:spPr/>
        <p:txBody>
          <a:bodyPr/>
          <a:lstStyle/>
          <a:p>
            <a:r>
              <a:rPr lang="en-GB" altLang="en-GB" sz="1000" b="1">
                <a:latin typeface="Times New Roman" pitchFamily="18" charset="0"/>
              </a:rPr>
              <a:t>Location of infarction and its relation to the ECG: anterior infarction</a:t>
            </a:r>
            <a:endParaRPr lang="en-GB" altLang="en-GB" sz="1000">
              <a:latin typeface="Times New Roman" pitchFamily="18" charset="0"/>
            </a:endParaRPr>
          </a:p>
          <a:p>
            <a:r>
              <a:rPr lang="en-GB" altLang="en-GB" sz="1000">
                <a:latin typeface="Times New Roman" pitchFamily="18" charset="0"/>
              </a:rPr>
              <a:t>As was discussed in the previous module, the different leads look at different aspects of the heart, and so infarctions can be located by noting the changes that occur in different leads. The precordial leads (V</a:t>
            </a:r>
            <a:r>
              <a:rPr lang="en-GB" altLang="en-GB" sz="1000" baseline="-25000">
                <a:latin typeface="Times New Roman" pitchFamily="18" charset="0"/>
              </a:rPr>
              <a:t>1–6</a:t>
            </a:r>
            <a:r>
              <a:rPr lang="en-GB" altLang="en-GB" sz="1000">
                <a:latin typeface="Times New Roman" pitchFamily="18" charset="0"/>
              </a:rPr>
              <a:t>) each lie over part of the ventricular myocardium and can therefore give detailed information about this local area. aVL, I, V</a:t>
            </a:r>
            <a:r>
              <a:rPr lang="en-GB" altLang="en-GB" sz="1000" baseline="-25000">
                <a:latin typeface="Times New Roman" pitchFamily="18" charset="0"/>
              </a:rPr>
              <a:t>5</a:t>
            </a:r>
            <a:r>
              <a:rPr lang="en-GB" altLang="en-GB" sz="1000">
                <a:latin typeface="Times New Roman" pitchFamily="18" charset="0"/>
              </a:rPr>
              <a:t> and V</a:t>
            </a:r>
            <a:r>
              <a:rPr lang="en-GB" altLang="en-GB" sz="1000" baseline="-25000">
                <a:latin typeface="Times New Roman" pitchFamily="18" charset="0"/>
              </a:rPr>
              <a:t>6</a:t>
            </a:r>
            <a:r>
              <a:rPr lang="en-GB" altLang="en-GB" sz="1000">
                <a:latin typeface="Times New Roman" pitchFamily="18" charset="0"/>
              </a:rPr>
              <a:t> all reflect the anterolateral part of the heart and will therefore often show similar appearances to each other. II, aVF and III record the inferior part of the heart, and so will also show similar appearances to each other. Using these we can define where the changes will be seen for infarctions in different locations. </a:t>
            </a:r>
          </a:p>
          <a:p>
            <a:r>
              <a:rPr lang="en-GB" altLang="en-GB" sz="1000">
                <a:latin typeface="Times New Roman" pitchFamily="18" charset="0"/>
              </a:rPr>
              <a:t>Anterior infarctions usually occur due to occlusion of the left anterior descending coronary artery resulting in infarction of the anterior wall of the left ventricle and the intraventricular septum. It may result in pump failure due to loss of myocardium, ventricular septal defect, aneurysm or rupture and arrhythmias. ST elevation in I, aVL, and V</a:t>
            </a:r>
            <a:r>
              <a:rPr lang="en-GB" altLang="en-GB" sz="1000" baseline="-25000">
                <a:latin typeface="Times New Roman" pitchFamily="18" charset="0"/>
              </a:rPr>
              <a:t>2–6</a:t>
            </a:r>
            <a:r>
              <a:rPr lang="en-GB" altLang="en-GB" sz="1000">
                <a:latin typeface="Times New Roman" pitchFamily="18" charset="0"/>
              </a:rPr>
              <a:t>, with ST depression in II, III and aVF are indicative of an anterior (front) infarction. Extensive anterior infarctions show changes in V</a:t>
            </a:r>
            <a:r>
              <a:rPr lang="en-GB" altLang="en-GB" sz="1000" baseline="-25000">
                <a:latin typeface="Times New Roman" pitchFamily="18" charset="0"/>
              </a:rPr>
              <a:t>1–6 </a:t>
            </a:r>
            <a:r>
              <a:rPr lang="en-GB" altLang="en-GB" sz="1000">
                <a:latin typeface="Times New Roman" pitchFamily="18" charset="0"/>
              </a:rPr>
              <a:t>, I, and aVL.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noTextEdit="1"/>
          </p:cNvSpPr>
          <p:nvPr>
            <p:ph type="sldImg"/>
          </p:nvPr>
        </p:nvSpPr>
        <p:spPr>
          <a:xfrm>
            <a:off x="2832100" y="514350"/>
            <a:ext cx="3429000" cy="2571750"/>
          </a:xfrm>
          <a:ln/>
        </p:spPr>
      </p:sp>
      <p:sp>
        <p:nvSpPr>
          <p:cNvPr id="654339" name="Rectangle 3"/>
          <p:cNvSpPr>
            <a:spLocks noGrp="1" noChangeArrowheads="1"/>
          </p:cNvSpPr>
          <p:nvPr>
            <p:ph type="body" idx="1"/>
          </p:nvPr>
        </p:nvSpPr>
        <p:spPr/>
        <p:txBody>
          <a:bodyPr/>
          <a:lstStyle/>
          <a:p>
            <a:r>
              <a:rPr lang="en-GB" altLang="en-GB" sz="1000" b="1">
                <a:latin typeface="Times New Roman" pitchFamily="18" charset="0"/>
              </a:rPr>
              <a:t>Rule 7</a:t>
            </a:r>
            <a:endParaRPr lang="en-GB" altLang="en-GB" sz="1000">
              <a:latin typeface="Times New Roman" pitchFamily="18" charset="0"/>
            </a:endParaRPr>
          </a:p>
          <a:p>
            <a:r>
              <a:rPr lang="en-GB" sz="1000">
                <a:latin typeface="Times New Roman" pitchFamily="18" charset="0"/>
              </a:rPr>
              <a:t>The ST segment should start isoelectric except in V1 and V2 where it may be elevated.</a:t>
            </a:r>
            <a:endParaRPr lang="en-GB" altLang="en-GB" b="1">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ChangeArrowheads="1" noTextEdit="1"/>
          </p:cNvSpPr>
          <p:nvPr>
            <p:ph type="sldImg"/>
          </p:nvPr>
        </p:nvSpPr>
        <p:spPr>
          <a:ln/>
        </p:spPr>
      </p:sp>
      <p:sp>
        <p:nvSpPr>
          <p:cNvPr id="648195" name="Rectangle 3"/>
          <p:cNvSpPr>
            <a:spLocks noGrp="1" noChangeArrowheads="1"/>
          </p:cNvSpPr>
          <p:nvPr>
            <p:ph type="body" idx="1"/>
          </p:nvPr>
        </p:nvSpPr>
        <p:spPr/>
        <p:txBody>
          <a:bodyPr/>
          <a:lstStyle/>
          <a:p>
            <a:r>
              <a:rPr lang="en-GB" altLang="en-GB" sz="1000" b="1">
                <a:latin typeface="Times New Roman" pitchFamily="18" charset="0"/>
              </a:rPr>
              <a:t>Rule 8</a:t>
            </a:r>
            <a:endParaRPr lang="en-GB" altLang="en-GB" sz="1000">
              <a:latin typeface="Times New Roman" pitchFamily="18" charset="0"/>
            </a:endParaRPr>
          </a:p>
          <a:p>
            <a:r>
              <a:rPr lang="en-GB" altLang="en-GB" sz="1000">
                <a:latin typeface="Times New Roman" pitchFamily="18" charset="0"/>
              </a:rPr>
              <a:t>In leads I, II, and V</a:t>
            </a:r>
            <a:r>
              <a:rPr lang="en-GB" altLang="en-GB" sz="1000" baseline="-25000">
                <a:latin typeface="Times New Roman" pitchFamily="18" charset="0"/>
              </a:rPr>
              <a:t>2</a:t>
            </a:r>
            <a:r>
              <a:rPr lang="en-GB" altLang="en-GB" sz="1000">
                <a:latin typeface="Times New Roman" pitchFamily="18" charset="0"/>
              </a:rPr>
              <a:t> to V</a:t>
            </a:r>
            <a:r>
              <a:rPr lang="en-GB" altLang="en-GB" sz="1000" baseline="-25000">
                <a:latin typeface="Times New Roman" pitchFamily="18" charset="0"/>
              </a:rPr>
              <a:t>6</a:t>
            </a:r>
            <a:r>
              <a:rPr lang="en-GB" altLang="en-GB" sz="1000">
                <a:latin typeface="Times New Roman" pitchFamily="18" charset="0"/>
              </a:rPr>
              <a:t> the P waves should be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GB" altLang="en-GB" sz="1000" b="1">
                <a:latin typeface="Times New Roman" pitchFamily="18" charset="0"/>
              </a:rPr>
              <a:t>Sequence of changes in evolving AMI</a:t>
            </a:r>
            <a:endParaRPr lang="en-GB" altLang="en-GB" sz="1000">
              <a:latin typeface="Times New Roman" pitchFamily="18" charset="0"/>
            </a:endParaRPr>
          </a:p>
          <a:p>
            <a:r>
              <a:rPr lang="en-GB" altLang="en-GB" sz="1000">
                <a:latin typeface="Times New Roman" pitchFamily="18" charset="0"/>
              </a:rPr>
              <a:t>The ECG changes that occur due to myocardial infarction do not all occur at the same time. There is a progression of changes correlating to the progression of infarction.</a:t>
            </a:r>
          </a:p>
          <a:p>
            <a:r>
              <a:rPr lang="en-GB" altLang="en-GB" sz="1000">
                <a:latin typeface="Times New Roman" pitchFamily="18" charset="0"/>
              </a:rPr>
              <a:t>Within minutes of the clinical onset of infarction, there are no changes in the QRS complexes and therefore no definitive evidence of infarction. However, there is ST elevation providing evidence of myocardial damage.</a:t>
            </a:r>
          </a:p>
          <a:p>
            <a:r>
              <a:rPr lang="en-GB" altLang="en-GB" sz="1000">
                <a:latin typeface="Times New Roman" pitchFamily="18" charset="0"/>
              </a:rPr>
              <a:t>The next stage is the development of a new pathological Q wave and loss of the r wave. These changes occur at variable times and so can occur within minutes or can be delayed. Development of a pathological Q wave is the only proof of infarction. </a:t>
            </a:r>
          </a:p>
          <a:p>
            <a:r>
              <a:rPr lang="en-GB" altLang="en-GB" sz="1000">
                <a:latin typeface="Times New Roman" pitchFamily="18" charset="0"/>
              </a:rPr>
              <a:t>As the Q wave forms the ST elevation is reduced and after 1 week the ST changes tend to revert to normal, but the reduction in R wave voltage and the abnormal Q waves usually persist. </a:t>
            </a:r>
          </a:p>
          <a:p>
            <a:r>
              <a:rPr lang="en-GB" altLang="en-GB" sz="1000">
                <a:latin typeface="Times New Roman" pitchFamily="18" charset="0"/>
              </a:rPr>
              <a:t>The late change is the inversion of the T wave and in a non-Q wave myocardial infarct, when there is no pathological Q wave, this T wave change may be the only sign of infarction.</a:t>
            </a:r>
          </a:p>
          <a:p>
            <a:r>
              <a:rPr lang="en-GB" altLang="en-GB" sz="1000">
                <a:latin typeface="Times New Roman" pitchFamily="18" charset="0"/>
              </a:rPr>
              <a:t>Months after an MI the T waves may gradually revert to normal, but the abnormal Q waves and reduced voltage R waves persist.</a:t>
            </a:r>
          </a:p>
          <a:p>
            <a:r>
              <a:rPr lang="en-GB" altLang="en-GB" sz="1000">
                <a:latin typeface="Times New Roman" pitchFamily="18" charset="0"/>
              </a:rPr>
              <a:t>In terms of diagnosing AMI in time to make thrombolysis a life-saving possibility, the main change to look for on the ECG is  ST segment elevation. </a:t>
            </a:r>
          </a:p>
          <a:p>
            <a:endParaRPr lang="en-GB" altLang="en-GB" sz="10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1026"/>
          <p:cNvSpPr>
            <a:spLocks noChangeArrowheads="1" noTextEdit="1"/>
          </p:cNvSpPr>
          <p:nvPr>
            <p:ph type="sldImg"/>
          </p:nvPr>
        </p:nvSpPr>
        <p:spPr>
          <a:ln/>
        </p:spPr>
      </p:sp>
      <p:sp>
        <p:nvSpPr>
          <p:cNvPr id="598019" name="Rectangle 1027"/>
          <p:cNvSpPr>
            <a:spLocks noGrp="1" noChangeArrowheads="1"/>
          </p:cNvSpPr>
          <p:nvPr>
            <p:ph type="body" idx="1"/>
          </p:nvPr>
        </p:nvSpPr>
        <p:spPr/>
        <p:txBody>
          <a:bodyPr/>
          <a:lstStyle/>
          <a:p>
            <a:r>
              <a:rPr lang="en-GB" altLang="en-GB" sz="1000" b="1">
                <a:latin typeface="Times New Roman" pitchFamily="18" charset="0"/>
              </a:rPr>
              <a:t>Deep Q wave</a:t>
            </a:r>
            <a:endParaRPr lang="en-GB" altLang="en-GB" sz="1000">
              <a:latin typeface="Times New Roman" pitchFamily="18" charset="0"/>
            </a:endParaRPr>
          </a:p>
          <a:p>
            <a:r>
              <a:rPr lang="en-GB" altLang="en-GB" sz="1000">
                <a:latin typeface="Times New Roman" pitchFamily="18" charset="0"/>
              </a:rPr>
              <a:t>The only diagnostic changes of acute myocardial infarction are changes in the QRS complexes and the development of abnormal Q waves. However, this may be a late change and so is not useful for the diagnosis of AMI in the pre-hospital situation. </a:t>
            </a:r>
          </a:p>
          <a:p>
            <a:r>
              <a:rPr lang="en-GB" altLang="en-GB" sz="1000">
                <a:latin typeface="Times New Roman" pitchFamily="18" charset="0"/>
              </a:rPr>
              <a:t>Remember that Q waves of more than 0.04 seconds , or 1 little square, are not generally seen in leads I, II or the precordial leads.</a:t>
            </a:r>
          </a:p>
          <a:p>
            <a:endParaRPr lang="en-GB" altLang="en-GB" sz="10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1pPr>
            <a:lvl2pPr marL="34039930" indent="-33629639"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5pPr>
            <a:lvl6pPr marL="410291"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6pPr>
            <a:lvl7pPr marL="820583"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7pPr>
            <a:lvl8pPr marL="1230874"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8pPr>
            <a:lvl9pPr marL="1641165"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9pPr>
          </a:lstStyle>
          <a:p>
            <a:pPr eaLnBrk="1"/>
            <a:fld id="{01B3F4C0-739A-40D1-890D-73BC60331EEC}" type="slidenum">
              <a:rPr lang="es-ES_tradnl" sz="1300">
                <a:solidFill>
                  <a:srgbClr val="000000"/>
                </a:solidFill>
                <a:latin typeface="Times New Roman" pitchFamily="-105" charset="0"/>
              </a:rPr>
              <a:pPr eaLnBrk="1"/>
              <a:t>41</a:t>
            </a:fld>
            <a:endParaRPr lang="es-ES_tradnl" sz="1300">
              <a:solidFill>
                <a:srgbClr val="000000"/>
              </a:solidFill>
              <a:latin typeface="Times New Roman" pitchFamily="-105" charset="0"/>
            </a:endParaRPr>
          </a:p>
        </p:txBody>
      </p:sp>
      <p:sp>
        <p:nvSpPr>
          <p:cNvPr id="38915" name="Text Box 1"/>
          <p:cNvSpPr>
            <a:spLocks noChangeArrowheads="1"/>
          </p:cNvSpPr>
          <p:nvPr>
            <p:ph type="sldImg"/>
          </p:nvPr>
        </p:nvSpPr>
        <p:spPr>
          <a:xfrm>
            <a:off x="2857500" y="520700"/>
            <a:ext cx="3429000" cy="2571750"/>
          </a:xfrm>
          <a:solidFill>
            <a:srgbClr val="FFFFFF"/>
          </a:solidFill>
          <a:ln>
            <a:solidFill>
              <a:srgbClr val="000000"/>
            </a:solidFill>
            <a:miter lim="800000"/>
            <a:headEnd/>
            <a:tailEnd/>
          </a:ln>
        </p:spPr>
      </p:sp>
      <p:sp>
        <p:nvSpPr>
          <p:cNvPr id="38916" name="Text Box 2"/>
          <p:cNvSpPr>
            <a:spLocks noChangeArrowheads="1"/>
          </p:cNvSpPr>
          <p:nvPr>
            <p:ph type="body" idx="1"/>
          </p:nvPr>
        </p:nvSpPr>
        <p:spPr>
          <a:xfrm>
            <a:off x="915147" y="3256902"/>
            <a:ext cx="7315575" cy="3085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1pPr>
            <a:lvl2pPr marL="34039930" indent="-33629639"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5pPr>
            <a:lvl6pPr marL="410291"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6pPr>
            <a:lvl7pPr marL="820583"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7pPr>
            <a:lvl8pPr marL="1230874"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8pPr>
            <a:lvl9pPr marL="1641165"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9pPr>
          </a:lstStyle>
          <a:p>
            <a:pPr eaLnBrk="1"/>
            <a:fld id="{8AC22A7B-3441-4EF2-8340-0AE50BD8DD98}" type="slidenum">
              <a:rPr lang="es-ES_tradnl" sz="1300">
                <a:solidFill>
                  <a:srgbClr val="000000"/>
                </a:solidFill>
                <a:latin typeface="Times New Roman" pitchFamily="-105" charset="0"/>
              </a:rPr>
              <a:pPr eaLnBrk="1"/>
              <a:t>44</a:t>
            </a:fld>
            <a:endParaRPr lang="es-ES_tradnl" sz="1300">
              <a:solidFill>
                <a:srgbClr val="000000"/>
              </a:solidFill>
              <a:latin typeface="Times New Roman" pitchFamily="-105" charset="0"/>
            </a:endParaRPr>
          </a:p>
        </p:txBody>
      </p:sp>
      <p:sp>
        <p:nvSpPr>
          <p:cNvPr id="43011" name="Text Box 1"/>
          <p:cNvSpPr>
            <a:spLocks noChangeArrowheads="1"/>
          </p:cNvSpPr>
          <p:nvPr>
            <p:ph type="sldImg"/>
          </p:nvPr>
        </p:nvSpPr>
        <p:spPr>
          <a:xfrm>
            <a:off x="2857500" y="520700"/>
            <a:ext cx="3429000" cy="2571750"/>
          </a:xfrm>
          <a:solidFill>
            <a:srgbClr val="FFFFFF"/>
          </a:solidFill>
          <a:ln>
            <a:solidFill>
              <a:srgbClr val="000000"/>
            </a:solidFill>
            <a:miter lim="800000"/>
            <a:headEnd/>
            <a:tailEnd/>
          </a:ln>
        </p:spPr>
      </p:sp>
      <p:sp>
        <p:nvSpPr>
          <p:cNvPr id="43012" name="Text Box 2"/>
          <p:cNvSpPr>
            <a:spLocks noChangeArrowheads="1"/>
          </p:cNvSpPr>
          <p:nvPr>
            <p:ph type="body" idx="1"/>
          </p:nvPr>
        </p:nvSpPr>
        <p:spPr>
          <a:xfrm>
            <a:off x="915147" y="3256902"/>
            <a:ext cx="7315575" cy="3085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1pPr>
            <a:lvl2pPr marL="34039930" indent="-33629639"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5pPr>
            <a:lvl6pPr marL="410291"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6pPr>
            <a:lvl7pPr marL="820583"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7pPr>
            <a:lvl8pPr marL="1230874"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8pPr>
            <a:lvl9pPr marL="1641165"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9pPr>
          </a:lstStyle>
          <a:p>
            <a:pPr eaLnBrk="1"/>
            <a:fld id="{A49518AB-A34B-4C28-8E77-8A363D7006D8}" type="slidenum">
              <a:rPr lang="es-ES_tradnl" sz="1300">
                <a:solidFill>
                  <a:srgbClr val="000000"/>
                </a:solidFill>
                <a:latin typeface="Times New Roman" pitchFamily="-105" charset="0"/>
              </a:rPr>
              <a:pPr eaLnBrk="1"/>
              <a:t>46</a:t>
            </a:fld>
            <a:endParaRPr lang="es-ES_tradnl" sz="1300">
              <a:solidFill>
                <a:srgbClr val="000000"/>
              </a:solidFill>
              <a:latin typeface="Times New Roman" pitchFamily="-105" charset="0"/>
            </a:endParaRPr>
          </a:p>
        </p:txBody>
      </p:sp>
      <p:sp>
        <p:nvSpPr>
          <p:cNvPr id="46083" name="Text Box 1"/>
          <p:cNvSpPr>
            <a:spLocks noChangeArrowheads="1"/>
          </p:cNvSpPr>
          <p:nvPr>
            <p:ph type="sldImg"/>
          </p:nvPr>
        </p:nvSpPr>
        <p:spPr>
          <a:xfrm>
            <a:off x="2857500" y="520700"/>
            <a:ext cx="3429000" cy="2571750"/>
          </a:xfrm>
          <a:solidFill>
            <a:srgbClr val="FFFFFF"/>
          </a:solidFill>
          <a:ln>
            <a:solidFill>
              <a:srgbClr val="000000"/>
            </a:solidFill>
            <a:miter lim="800000"/>
            <a:headEnd/>
            <a:tailEnd/>
          </a:ln>
        </p:spPr>
      </p:sp>
      <p:sp>
        <p:nvSpPr>
          <p:cNvPr id="46084" name="Text Box 2"/>
          <p:cNvSpPr>
            <a:spLocks noChangeArrowheads="1"/>
          </p:cNvSpPr>
          <p:nvPr>
            <p:ph type="body" idx="1"/>
          </p:nvPr>
        </p:nvSpPr>
        <p:spPr>
          <a:xfrm>
            <a:off x="915147" y="3256902"/>
            <a:ext cx="7315575" cy="3085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1pPr>
            <a:lvl2pPr marL="34039930" indent="-33629639"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5pPr>
            <a:lvl6pPr marL="410291"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6pPr>
            <a:lvl7pPr marL="820583"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7pPr>
            <a:lvl8pPr marL="1230874"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8pPr>
            <a:lvl9pPr marL="1641165" eaLnBrk="0" fontAlgn="base" hangingPunct="0">
              <a:lnSpc>
                <a:spcPct val="93000"/>
              </a:lnSpc>
              <a:spcBef>
                <a:spcPct val="0"/>
              </a:spcBef>
              <a:spcAft>
                <a:spcPct val="0"/>
              </a:spcAft>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sz="2200">
                <a:solidFill>
                  <a:schemeClr val="bg1"/>
                </a:solidFill>
                <a:latin typeface="Arial" charset="0"/>
                <a:cs typeface="Arial Unicode MS" pitchFamily="-105" charset="0"/>
              </a:defRPr>
            </a:lvl9pPr>
          </a:lstStyle>
          <a:p>
            <a:pPr eaLnBrk="1"/>
            <a:fld id="{BBAAB0D2-0932-437A-9B09-DAFF0090E7E9}" type="slidenum">
              <a:rPr lang="es-ES_tradnl" sz="1300">
                <a:solidFill>
                  <a:srgbClr val="000000"/>
                </a:solidFill>
                <a:latin typeface="Times New Roman" pitchFamily="-105" charset="0"/>
              </a:rPr>
              <a:pPr eaLnBrk="1"/>
              <a:t>48</a:t>
            </a:fld>
            <a:endParaRPr lang="es-ES_tradnl" sz="1300">
              <a:solidFill>
                <a:srgbClr val="000000"/>
              </a:solidFill>
              <a:latin typeface="Times New Roman" pitchFamily="-105" charset="0"/>
            </a:endParaRPr>
          </a:p>
        </p:txBody>
      </p:sp>
      <p:sp>
        <p:nvSpPr>
          <p:cNvPr id="49155" name="Text Box 1"/>
          <p:cNvSpPr>
            <a:spLocks noChangeArrowheads="1"/>
          </p:cNvSpPr>
          <p:nvPr>
            <p:ph type="sldImg"/>
          </p:nvPr>
        </p:nvSpPr>
        <p:spPr>
          <a:xfrm>
            <a:off x="2857500" y="520700"/>
            <a:ext cx="3429000" cy="2571750"/>
          </a:xfrm>
          <a:solidFill>
            <a:srgbClr val="FFFFFF"/>
          </a:solidFill>
          <a:ln>
            <a:solidFill>
              <a:srgbClr val="000000"/>
            </a:solidFill>
            <a:miter lim="800000"/>
            <a:headEnd/>
            <a:tailEnd/>
          </a:ln>
        </p:spPr>
      </p:sp>
      <p:sp>
        <p:nvSpPr>
          <p:cNvPr id="49156" name="Text Box 2"/>
          <p:cNvSpPr>
            <a:spLocks noChangeArrowheads="1"/>
          </p:cNvSpPr>
          <p:nvPr>
            <p:ph type="body" idx="1"/>
          </p:nvPr>
        </p:nvSpPr>
        <p:spPr>
          <a:xfrm>
            <a:off x="915147" y="3256902"/>
            <a:ext cx="7315575" cy="3085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r>
              <a:rPr lang="en-GB" altLang="en-GB" sz="1000" b="1">
                <a:latin typeface="Times New Roman" pitchFamily="18" charset="0"/>
              </a:rPr>
              <a:t>Location of infarction and its relation to the ECG: inferior infarction</a:t>
            </a:r>
            <a:endParaRPr lang="en-GB" altLang="en-GB" sz="1000">
              <a:latin typeface="Times New Roman" pitchFamily="18" charset="0"/>
            </a:endParaRPr>
          </a:p>
          <a:p>
            <a:r>
              <a:rPr lang="en-GB" altLang="en-GB" sz="1000">
                <a:latin typeface="Times New Roman" pitchFamily="18" charset="0"/>
              </a:rPr>
              <a:t>ST elevation in leads II, III and aVF, and often ST depression in I, aVL, and precordial leads are signs of an inferior (lower) infarction. Inferior infarctions may occur due to occlusion of the right circumflex coronary arteries resulting in infarction of the inferior surface of the left ventricle, although damage can be made to the right ventricle and interventricular septum. This type of infarction often results in bradycardia due to damage to the atrioventricular node.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1026"/>
          <p:cNvSpPr>
            <a:spLocks noChangeArrowheads="1" noTextEdit="1"/>
          </p:cNvSpPr>
          <p:nvPr>
            <p:ph type="sldImg"/>
          </p:nvPr>
        </p:nvSpPr>
        <p:spPr>
          <a:ln/>
        </p:spPr>
      </p:sp>
      <p:sp>
        <p:nvSpPr>
          <p:cNvPr id="652291" name="Rectangle 1027"/>
          <p:cNvSpPr>
            <a:spLocks noGrp="1" noChangeArrowheads="1"/>
          </p:cNvSpPr>
          <p:nvPr>
            <p:ph type="body" idx="1"/>
          </p:nvPr>
        </p:nvSpPr>
        <p:spPr/>
        <p:txBody>
          <a:bodyPr/>
          <a:lstStyle/>
          <a:p>
            <a:r>
              <a:rPr lang="en-GB" altLang="en-GB" sz="1000" b="1">
                <a:latin typeface="Times New Roman" pitchFamily="18" charset="0"/>
              </a:rPr>
              <a:t>Rule 10</a:t>
            </a:r>
            <a:endParaRPr lang="en-GB" altLang="en-GB" sz="1000">
              <a:latin typeface="Times New Roman" pitchFamily="18" charset="0"/>
            </a:endParaRPr>
          </a:p>
          <a:p>
            <a:r>
              <a:rPr lang="en-GB" altLang="en-GB" sz="1000">
                <a:latin typeface="Times New Roman" pitchFamily="18" charset="0"/>
              </a:rPr>
              <a:t>In leads I, II, and V</a:t>
            </a:r>
            <a:r>
              <a:rPr lang="en-GB" altLang="en-GB" sz="1000" baseline="-25000">
                <a:latin typeface="Times New Roman" pitchFamily="18" charset="0"/>
              </a:rPr>
              <a:t>2</a:t>
            </a:r>
            <a:r>
              <a:rPr lang="en-GB" altLang="en-GB" sz="1000">
                <a:latin typeface="Times New Roman" pitchFamily="18" charset="0"/>
              </a:rPr>
              <a:t> to V</a:t>
            </a:r>
            <a:r>
              <a:rPr lang="en-GB" altLang="en-GB" sz="1000" baseline="-25000">
                <a:latin typeface="Times New Roman" pitchFamily="18" charset="0"/>
              </a:rPr>
              <a:t>6</a:t>
            </a:r>
            <a:r>
              <a:rPr lang="en-GB" altLang="en-GB" sz="1000">
                <a:latin typeface="Times New Roman" pitchFamily="18" charset="0"/>
              </a:rPr>
              <a:t> the T wave must be upright.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1026"/>
          <p:cNvSpPr>
            <a:spLocks noChangeArrowheads="1" noTextEdit="1"/>
          </p:cNvSpPr>
          <p:nvPr>
            <p:ph type="sldImg"/>
          </p:nvPr>
        </p:nvSpPr>
        <p:spPr>
          <a:ln/>
        </p:spPr>
      </p:sp>
      <p:sp>
        <p:nvSpPr>
          <p:cNvPr id="633859" name="Rectangle 1027"/>
          <p:cNvSpPr>
            <a:spLocks noGrp="1" noChangeArrowheads="1"/>
          </p:cNvSpPr>
          <p:nvPr>
            <p:ph type="body" idx="1"/>
          </p:nvPr>
        </p:nvSpPr>
        <p:spPr/>
        <p:txBody>
          <a:bodyPr/>
          <a:lstStyle/>
          <a:p>
            <a:r>
              <a:rPr lang="en-GB" sz="1000" b="1">
                <a:latin typeface="Times New Roman" pitchFamily="18" charset="0"/>
              </a:rPr>
              <a:t>The 10 rules for a normal ECG</a:t>
            </a:r>
            <a:endParaRPr lang="en-GB" sz="1000">
              <a:latin typeface="Times New Roman" pitchFamily="18" charset="0"/>
            </a:endParaRPr>
          </a:p>
          <a:p>
            <a:r>
              <a:rPr lang="en-GB" sz="1000">
                <a:latin typeface="Times New Roman" pitchFamily="18" charset="0"/>
              </a:rPr>
              <a:t>For an ECG to be determined as normal, Chamberlain has described 10 rules which must be met.</a:t>
            </a:r>
            <a:r>
              <a:rPr lang="en-GB" sz="1000" baseline="30000">
                <a:latin typeface="Times New Roman" pitchFamily="18" charset="0"/>
              </a:rPr>
              <a:t>1</a:t>
            </a:r>
            <a:r>
              <a:rPr lang="en-GB" sz="1000">
                <a:latin typeface="Times New Roman" pitchFamily="18" charset="0"/>
              </a:rPr>
              <a:t> The next ten slides will outline these rules.</a:t>
            </a:r>
            <a:endParaRPr lang="en-GB" sz="1000" b="1">
              <a:latin typeface="Times New Roman" pitchFamily="18" charset="0"/>
            </a:endParaRPr>
          </a:p>
        </p:txBody>
      </p:sp>
      <p:sp>
        <p:nvSpPr>
          <p:cNvPr id="633860" name="Text Box 1028"/>
          <p:cNvSpPr txBox="1">
            <a:spLocks noChangeArrowheads="1"/>
          </p:cNvSpPr>
          <p:nvPr/>
        </p:nvSpPr>
        <p:spPr bwMode="auto">
          <a:xfrm>
            <a:off x="812800" y="6429505"/>
            <a:ext cx="2066889"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nchorCtr="1">
            <a:spAutoFit/>
          </a:bodyPr>
          <a:lstStyle/>
          <a:p>
            <a:pPr>
              <a:buFontTx/>
              <a:buNone/>
            </a:pPr>
            <a:r>
              <a:rPr lang="en-GB" sz="800">
                <a:solidFill>
                  <a:schemeClr val="tx1"/>
                </a:solidFill>
              </a:rPr>
              <a:t>Chamberlain DAC. Personal communications.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ChangeArrowheads="1" noTextEdit="1"/>
          </p:cNvSpPr>
          <p:nvPr>
            <p:ph type="sldImg"/>
          </p:nvPr>
        </p:nvSpPr>
        <p:spPr>
          <a:ln/>
        </p:spPr>
      </p:sp>
      <p:sp>
        <p:nvSpPr>
          <p:cNvPr id="620547" name="Rectangle 3"/>
          <p:cNvSpPr>
            <a:spLocks noGrp="1" noChangeArrowheads="1"/>
          </p:cNvSpPr>
          <p:nvPr>
            <p:ph type="body" idx="1"/>
          </p:nvPr>
        </p:nvSpPr>
        <p:spPr/>
        <p:txBody>
          <a:bodyPr/>
          <a:lstStyle/>
          <a:p>
            <a:r>
              <a:rPr lang="en-GB" altLang="en-GB" sz="1000" b="1">
                <a:latin typeface="Times New Roman" pitchFamily="18" charset="0"/>
              </a:rPr>
              <a:t>Rule 1</a:t>
            </a:r>
            <a:endParaRPr lang="en-GB" altLang="en-GB" sz="1000">
              <a:latin typeface="Times New Roman" pitchFamily="18" charset="0"/>
            </a:endParaRPr>
          </a:p>
          <a:p>
            <a:r>
              <a:rPr lang="en-GB" altLang="en-GB" sz="1000">
                <a:latin typeface="Times New Roman" pitchFamily="18" charset="0"/>
              </a:rPr>
              <a:t>As described in Module 3, the PR interval is the time from initiation of depolarisation of the atria to initiation of the depolarisation of the ventricles. The PR interval should be 120 to 200 milliseconds, or 3 to 5 little squares. A longer PR may imply a block in conduction and a shorter interval indicates a vulnerability to arrhythmias.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ChangeArrowheads="1" noTextEdit="1"/>
          </p:cNvSpPr>
          <p:nvPr>
            <p:ph type="sldImg"/>
          </p:nvPr>
        </p:nvSpPr>
        <p:spPr>
          <a:ln/>
        </p:spPr>
      </p:sp>
      <p:sp>
        <p:nvSpPr>
          <p:cNvPr id="606211" name="Rectangle 3"/>
          <p:cNvSpPr>
            <a:spLocks noGrp="1" noChangeArrowheads="1"/>
          </p:cNvSpPr>
          <p:nvPr>
            <p:ph type="body" idx="1"/>
          </p:nvPr>
        </p:nvSpPr>
        <p:spPr/>
        <p:txBody>
          <a:bodyPr/>
          <a:lstStyle/>
          <a:p>
            <a:r>
              <a:rPr lang="en-GB" altLang="en-GB" sz="1000" b="1">
                <a:latin typeface="Times New Roman" pitchFamily="18" charset="0"/>
              </a:rPr>
              <a:t>Rule 3</a:t>
            </a:r>
            <a:endParaRPr lang="en-GB" altLang="en-GB" sz="1000">
              <a:latin typeface="Times New Roman" pitchFamily="18" charset="0"/>
            </a:endParaRPr>
          </a:p>
          <a:p>
            <a:r>
              <a:rPr lang="en-GB" altLang="en-GB" sz="1000">
                <a:latin typeface="Times New Roman" pitchFamily="18" charset="0"/>
              </a:rPr>
              <a:t>The QRS complex should be dominantly upright in leads I and II. Slight disparities are likely to be acceptable.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1026"/>
          <p:cNvSpPr>
            <a:spLocks noChangeArrowheads="1" noTextEdit="1"/>
          </p:cNvSpPr>
          <p:nvPr>
            <p:ph type="sldImg"/>
          </p:nvPr>
        </p:nvSpPr>
        <p:spPr>
          <a:ln/>
        </p:spPr>
      </p:sp>
      <p:sp>
        <p:nvSpPr>
          <p:cNvPr id="604163" name="Rectangle 1027"/>
          <p:cNvSpPr>
            <a:spLocks noGrp="1" noChangeArrowheads="1"/>
          </p:cNvSpPr>
          <p:nvPr>
            <p:ph type="body" idx="1"/>
          </p:nvPr>
        </p:nvSpPr>
        <p:spPr/>
        <p:txBody>
          <a:bodyPr/>
          <a:lstStyle/>
          <a:p>
            <a:r>
              <a:rPr lang="en-GB" altLang="en-GB" sz="1000" b="1">
                <a:latin typeface="Times New Roman" pitchFamily="18" charset="0"/>
              </a:rPr>
              <a:t>Rule 4</a:t>
            </a:r>
            <a:endParaRPr lang="en-GB" altLang="en-GB" sz="1000">
              <a:latin typeface="Times New Roman" pitchFamily="18" charset="0"/>
            </a:endParaRPr>
          </a:p>
          <a:p>
            <a:r>
              <a:rPr lang="en-GB" altLang="en-GB" sz="1000">
                <a:latin typeface="Times New Roman" pitchFamily="18" charset="0"/>
              </a:rPr>
              <a:t>The QRS and T waves tend to have the same direction in the standard leads.</a:t>
            </a:r>
          </a:p>
          <a:p>
            <a:endParaRPr lang="en-GB" altLang="en-GB" sz="10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ChangeArrowheads="1" noTextEdit="1"/>
          </p:cNvSpPr>
          <p:nvPr>
            <p:ph type="sldImg"/>
          </p:nvPr>
        </p:nvSpPr>
        <p:spPr>
          <a:ln/>
        </p:spPr>
      </p:sp>
      <p:sp>
        <p:nvSpPr>
          <p:cNvPr id="602115" name="Rectangle 3"/>
          <p:cNvSpPr>
            <a:spLocks noGrp="1" noChangeArrowheads="1"/>
          </p:cNvSpPr>
          <p:nvPr>
            <p:ph type="body" idx="1"/>
          </p:nvPr>
        </p:nvSpPr>
        <p:spPr/>
        <p:txBody>
          <a:bodyPr/>
          <a:lstStyle/>
          <a:p>
            <a:r>
              <a:rPr lang="en-GB" altLang="en-GB" sz="1000" b="1">
                <a:latin typeface="Times New Roman" pitchFamily="18" charset="0"/>
              </a:rPr>
              <a:t>Rule 5</a:t>
            </a:r>
            <a:endParaRPr lang="en-GB" altLang="en-GB" sz="1000">
              <a:latin typeface="Times New Roman" pitchFamily="18" charset="0"/>
            </a:endParaRPr>
          </a:p>
          <a:p>
            <a:r>
              <a:rPr lang="en-GB" altLang="en-GB" sz="1000">
                <a:latin typeface="Times New Roman" pitchFamily="18" charset="0"/>
              </a:rPr>
              <a:t>All waves are negative in lead aVR. This has to be so: aVR represents electrical activity as “seen” from the right shoulder. The sinus node is placed top right in the heart nearest the right shoulder, and the electrical activity is moving downwards and leftwards towards the left ventricle.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noTextEdit="1"/>
          </p:cNvSpPr>
          <p:nvPr>
            <p:ph type="sldImg"/>
          </p:nvPr>
        </p:nvSpPr>
        <p:spPr>
          <a:ln/>
        </p:spPr>
      </p:sp>
      <p:sp>
        <p:nvSpPr>
          <p:cNvPr id="616451" name="Rectangle 3"/>
          <p:cNvSpPr>
            <a:spLocks noGrp="1" noChangeArrowheads="1"/>
          </p:cNvSpPr>
          <p:nvPr>
            <p:ph type="body" idx="1"/>
          </p:nvPr>
        </p:nvSpPr>
        <p:spPr/>
        <p:txBody>
          <a:bodyPr/>
          <a:lstStyle/>
          <a:p>
            <a:r>
              <a:rPr lang="en-GB" altLang="en-GB" sz="1000" b="1">
                <a:latin typeface="Times New Roman" pitchFamily="18" charset="0"/>
              </a:rPr>
              <a:t>Rule 6</a:t>
            </a:r>
            <a:endParaRPr lang="en-GB" altLang="en-GB" sz="1000">
              <a:latin typeface="Times New Roman" pitchFamily="18" charset="0"/>
            </a:endParaRPr>
          </a:p>
          <a:p>
            <a:r>
              <a:rPr lang="en-GB" altLang="en-GB" sz="1000">
                <a:latin typeface="Times New Roman" pitchFamily="18" charset="0"/>
              </a:rPr>
              <a:t>The normality of QRS complexes recorded from the precordial leads is dependent on both morphological and dimensional criteria.</a:t>
            </a:r>
          </a:p>
          <a:p>
            <a:endParaRPr lang="en-GB" altLang="en-GB" sz="1000">
              <a:latin typeface="Times New Roman" pitchFamily="18" charset="0"/>
            </a:endParaRPr>
          </a:p>
          <a:p>
            <a:endParaRPr lang="en-GB" altLang="en-GB" sz="10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apositiva1.PNG"/>
          <p:cNvPicPr>
            <a:picLocks noChangeAspect="1"/>
          </p:cNvPicPr>
          <p:nvPr/>
        </p:nvPicPr>
        <p:blipFill>
          <a:blip r:embed="rId2" cstate="print"/>
          <a:stretch>
            <a:fillRect/>
          </a:stretch>
        </p:blipFill>
        <p:spPr>
          <a:xfrm>
            <a:off x="571" y="428"/>
            <a:ext cx="9142858" cy="6857143"/>
          </a:xfrm>
          <a:prstGeom prst="rect">
            <a:avLst/>
          </a:prstGeom>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pic>
        <p:nvPicPr>
          <p:cNvPr id="9" name="Picture 2" descr="http://www.nzhypnosis.com/heart-ecg.gif"/>
          <p:cNvPicPr>
            <a:picLocks noChangeAspect="1" noChangeArrowheads="1" noCrop="1"/>
          </p:cNvPicPr>
          <p:nvPr/>
        </p:nvPicPr>
        <p:blipFill>
          <a:blip r:embed="rId3" cstate="print"/>
          <a:srcRect/>
          <a:stretch>
            <a:fillRect/>
          </a:stretch>
        </p:blipFill>
        <p:spPr bwMode="auto">
          <a:xfrm>
            <a:off x="3384000" y="1844824"/>
            <a:ext cx="3995935" cy="954848"/>
          </a:xfrm>
          <a:prstGeom prst="rect">
            <a:avLst/>
          </a:prstGeom>
          <a:noFill/>
        </p:spPr>
      </p:pic>
    </p:spTree>
    <p:extLst>
      <p:ext uri="{BB962C8B-B14F-4D97-AF65-F5344CB8AC3E}">
        <p14:creationId xmlns:p14="http://schemas.microsoft.com/office/powerpoint/2010/main" val="197751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3950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7651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solidFill>
                <a:prstClr val="black">
                  <a:tint val="75000"/>
                </a:prstClr>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3DDC5A8D-B6EA-448E-9EB6-69482298B349}"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1537689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solidFill>
                <a:prstClr val="black">
                  <a:tint val="75000"/>
                </a:prstClr>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AF8ABA2E-C04D-4AB8-9770-876AD13DAD73}"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36996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220133" y="457200"/>
            <a:ext cx="77724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8467"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639734" y="1981200"/>
            <a:ext cx="3818467"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1378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19672" y="0"/>
            <a:ext cx="7067128" cy="1124744"/>
          </a:xfrm>
          <a:ln>
            <a:no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3800" b="0" cap="none" spc="0">
                <a:ln>
                  <a:noFill/>
                </a:ln>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p:txBody>
          <a:bodyPr/>
          <a:lstStyle>
            <a:lvl1pPr algn="just">
              <a:defRPr sz="2700">
                <a:solidFill>
                  <a:schemeClr val="accent6">
                    <a:lumMod val="40000"/>
                    <a:lumOff val="60000"/>
                  </a:schemeClr>
                </a:solidFill>
                <a:latin typeface="Century Gothic" pitchFamily="34" charset="0"/>
              </a:defRPr>
            </a:lvl1pPr>
            <a:lvl2pPr algn="just">
              <a:defRPr sz="2500">
                <a:solidFill>
                  <a:schemeClr val="accent6">
                    <a:lumMod val="40000"/>
                    <a:lumOff val="60000"/>
                  </a:schemeClr>
                </a:solidFill>
                <a:latin typeface="Century Gothic" pitchFamily="34" charset="0"/>
              </a:defRPr>
            </a:lvl2pPr>
            <a:lvl3pPr algn="just">
              <a:defRPr>
                <a:solidFill>
                  <a:schemeClr val="accent6">
                    <a:lumMod val="40000"/>
                    <a:lumOff val="60000"/>
                  </a:schemeClr>
                </a:solidFill>
                <a:latin typeface="Century Gothic" pitchFamily="34" charset="0"/>
              </a:defRPr>
            </a:lvl3pPr>
            <a:lvl4pPr algn="just">
              <a:defRPr>
                <a:solidFill>
                  <a:schemeClr val="accent6">
                    <a:lumMod val="40000"/>
                    <a:lumOff val="60000"/>
                  </a:schemeClr>
                </a:solidFill>
                <a:latin typeface="Century Gothic" pitchFamily="34" charset="0"/>
              </a:defRPr>
            </a:lvl4pPr>
            <a:lvl5pPr algn="just">
              <a:defRPr>
                <a:solidFill>
                  <a:schemeClr val="accent6">
                    <a:lumMod val="40000"/>
                    <a:lumOff val="60000"/>
                  </a:schemeClr>
                </a:solidFill>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933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663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4221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7987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5748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8803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0522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71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Diapositiva2.PNG"/>
          <p:cNvPicPr>
            <a:picLocks noChangeAspect="1"/>
          </p:cNvPicPr>
          <p:nvPr/>
        </p:nvPicPr>
        <p:blipFill>
          <a:blip r:embed="rId16" cstate="print"/>
          <a:stretch>
            <a:fillRect/>
          </a:stretch>
        </p:blipFill>
        <p:spPr>
          <a:xfrm>
            <a:off x="571" y="428"/>
            <a:ext cx="9142858" cy="6857143"/>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MX"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EA2DA-214F-4916-B33D-284DD99B1C75}" type="datetimeFigureOut">
              <a:rPr lang="es-MX" smtClean="0">
                <a:solidFill>
                  <a:prstClr val="black">
                    <a:tint val="75000"/>
                  </a:prstClr>
                </a:solidFill>
              </a:rPr>
              <a:pPr/>
              <a:t>10/07/2015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A5CCE-07F3-40A0-9BDE-B9A8DDB2C5A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36696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907704" y="620688"/>
            <a:ext cx="7772400" cy="1470025"/>
          </a:xfrm>
        </p:spPr>
        <p:txBody>
          <a:bodyPr/>
          <a:lstStyle/>
          <a:p>
            <a:r>
              <a:rPr lang="en-US" dirty="0" smtClean="0">
                <a:solidFill>
                  <a:schemeClr val="bg1"/>
                </a:solidFill>
              </a:rPr>
              <a:t>BLOQUEO </a:t>
            </a:r>
            <a:br>
              <a:rPr lang="en-US" dirty="0" smtClean="0">
                <a:solidFill>
                  <a:schemeClr val="bg1"/>
                </a:solidFill>
              </a:rPr>
            </a:br>
            <a:r>
              <a:rPr lang="en-US" dirty="0" smtClean="0">
                <a:solidFill>
                  <a:schemeClr val="bg1"/>
                </a:solidFill>
              </a:rPr>
              <a:t>AURICULO-VENTRICULAR</a:t>
            </a:r>
            <a:endParaRPr lang="en-US" dirty="0">
              <a:solidFill>
                <a:schemeClr val="bg1"/>
              </a:solidFill>
            </a:endParaRPr>
          </a:p>
        </p:txBody>
      </p:sp>
      <p:sp>
        <p:nvSpPr>
          <p:cNvPr id="5" name="4 Subtítulo"/>
          <p:cNvSpPr>
            <a:spLocks noGrp="1"/>
          </p:cNvSpPr>
          <p:nvPr>
            <p:ph type="subTitle" idx="1"/>
          </p:nvPr>
        </p:nvSpPr>
        <p:spPr>
          <a:xfrm>
            <a:off x="3203848" y="2852936"/>
            <a:ext cx="5832648" cy="2063080"/>
          </a:xfrm>
        </p:spPr>
        <p:txBody>
          <a:bodyPr>
            <a:normAutofit/>
          </a:bodyPr>
          <a:lstStyle/>
          <a:p>
            <a:r>
              <a:rPr lang="en-US" sz="2800" dirty="0" smtClean="0">
                <a:solidFill>
                  <a:schemeClr val="bg1"/>
                </a:solidFill>
              </a:rPr>
              <a:t>DRA. </a:t>
            </a:r>
            <a:r>
              <a:rPr lang="en-US" sz="2800" dirty="0" smtClean="0">
                <a:solidFill>
                  <a:schemeClr val="bg1"/>
                </a:solidFill>
              </a:rPr>
              <a:t>SILVIA CERDA ADAME </a:t>
            </a:r>
          </a:p>
          <a:p>
            <a:r>
              <a:rPr lang="en-US" sz="2800" b="1" dirty="0" smtClean="0">
                <a:solidFill>
                  <a:srgbClr val="FFFF00"/>
                </a:solidFill>
                <a:latin typeface="Aharoni" pitchFamily="2" charset="-79"/>
                <a:cs typeface="Aharoni" pitchFamily="2" charset="-79"/>
              </a:rPr>
              <a:t>TORRE QUALITY</a:t>
            </a:r>
            <a:endParaRPr lang="en-US" sz="2800" b="1" dirty="0">
              <a:solidFill>
                <a:srgbClr val="FFFF00"/>
              </a:solidFill>
              <a:latin typeface="Aharoni" pitchFamily="2" charset="-79"/>
              <a:cs typeface="Aharoni" pitchFamily="2" charset="-79"/>
            </a:endParaRPr>
          </a:p>
          <a:p>
            <a:endParaRPr lang="en-US" sz="2800" b="1" dirty="0" smtClean="0">
              <a:solidFill>
                <a:srgbClr val="FFFF00"/>
              </a:solidFill>
              <a:latin typeface="Aharoni" pitchFamily="2" charset="-79"/>
              <a:cs typeface="Aharoni" pitchFamily="2" charset="-79"/>
            </a:endParaRPr>
          </a:p>
          <a:p>
            <a:pPr algn="r"/>
            <a:r>
              <a:rPr lang="en-US" sz="2000" b="1" dirty="0" smtClean="0">
                <a:solidFill>
                  <a:schemeClr val="bg1"/>
                </a:solidFill>
                <a:latin typeface="Aharoni" pitchFamily="2" charset="-79"/>
                <a:cs typeface="Aharoni" pitchFamily="2" charset="-79"/>
              </a:rPr>
              <a:t>JULIO</a:t>
            </a:r>
            <a:r>
              <a:rPr lang="en-US" sz="2800" b="1" dirty="0" smtClean="0">
                <a:solidFill>
                  <a:srgbClr val="FFFF00"/>
                </a:solidFill>
                <a:latin typeface="Aharoni" pitchFamily="2" charset="-79"/>
                <a:cs typeface="Aharoni" pitchFamily="2" charset="-79"/>
              </a:rPr>
              <a:t> 2015</a:t>
            </a:r>
            <a:endParaRPr lang="en-US" sz="2800" b="1" dirty="0" smtClean="0">
              <a:solidFill>
                <a:srgbClr val="FFFF00"/>
              </a:solidFill>
              <a:latin typeface="Aharoni" pitchFamily="2" charset="-79"/>
              <a:cs typeface="Aharoni" pitchFamily="2" charset="-79"/>
            </a:endParaRPr>
          </a:p>
        </p:txBody>
      </p:sp>
    </p:spTree>
    <p:extLst>
      <p:ext uri="{BB962C8B-B14F-4D97-AF65-F5344CB8AC3E}">
        <p14:creationId xmlns:p14="http://schemas.microsoft.com/office/powerpoint/2010/main" val="421963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08104" y="0"/>
            <a:ext cx="3178696" cy="1124744"/>
          </a:xfrm>
        </p:spPr>
        <p:txBody>
          <a:bodyPr/>
          <a:lstStyle/>
          <a:p>
            <a:r>
              <a:rPr lang="es-MX" dirty="0" smtClean="0"/>
              <a:t>ANALISIS</a:t>
            </a:r>
            <a:endParaRPr lang="es-MX" dirty="0"/>
          </a:p>
        </p:txBody>
      </p:sp>
      <p:sp>
        <p:nvSpPr>
          <p:cNvPr id="3" name="2 Marcador de contenido"/>
          <p:cNvSpPr>
            <a:spLocks noGrp="1"/>
          </p:cNvSpPr>
          <p:nvPr>
            <p:ph idx="1"/>
          </p:nvPr>
        </p:nvSpPr>
        <p:spPr/>
        <p:txBody>
          <a:bodyPr>
            <a:normAutofit fontScale="92500" lnSpcReduction="10000"/>
          </a:bodyPr>
          <a:lstStyle/>
          <a:p>
            <a:r>
              <a:rPr lang="es-MX" dirty="0"/>
              <a:t>en caso de </a:t>
            </a:r>
            <a:r>
              <a:rPr lang="es-MX" dirty="0" smtClean="0"/>
              <a:t>bradicardia en </a:t>
            </a:r>
            <a:r>
              <a:rPr lang="es-MX" dirty="0"/>
              <a:t>paciente joven, generalmente no </a:t>
            </a:r>
            <a:r>
              <a:rPr lang="es-MX" dirty="0" smtClean="0"/>
              <a:t>hacemos diagnóstico </a:t>
            </a:r>
            <a:r>
              <a:rPr lang="es-MX" dirty="0"/>
              <a:t>diferencial con bloqueo </a:t>
            </a:r>
            <a:r>
              <a:rPr lang="es-MX" dirty="0" err="1" smtClean="0"/>
              <a:t>auriculoventricular</a:t>
            </a:r>
            <a:r>
              <a:rPr lang="es-MX" dirty="0"/>
              <a:t> </a:t>
            </a:r>
            <a:r>
              <a:rPr lang="es-MX" dirty="0" smtClean="0"/>
              <a:t>(AV</a:t>
            </a:r>
            <a:r>
              <a:rPr lang="es-MX" dirty="0"/>
              <a:t>) completo </a:t>
            </a:r>
            <a:r>
              <a:rPr lang="es-MX" dirty="0" smtClean="0"/>
              <a:t>congénito:</a:t>
            </a:r>
          </a:p>
          <a:p>
            <a:pPr lvl="1"/>
            <a:r>
              <a:rPr lang="es-MX" dirty="0" smtClean="0"/>
              <a:t>monitoreo </a:t>
            </a:r>
            <a:r>
              <a:rPr lang="es-MX" dirty="0"/>
              <a:t>de </a:t>
            </a:r>
            <a:r>
              <a:rPr lang="es-MX" dirty="0" err="1"/>
              <a:t>Holter</a:t>
            </a:r>
            <a:r>
              <a:rPr lang="es-MX" dirty="0"/>
              <a:t>, </a:t>
            </a:r>
            <a:endParaRPr lang="es-MX" dirty="0" smtClean="0"/>
          </a:p>
          <a:p>
            <a:pPr lvl="1"/>
            <a:r>
              <a:rPr lang="es-MX" dirty="0" smtClean="0"/>
              <a:t>Prueba de esfuerzo</a:t>
            </a:r>
          </a:p>
          <a:p>
            <a:pPr lvl="1"/>
            <a:r>
              <a:rPr lang="es-MX" dirty="0" smtClean="0"/>
              <a:t>ecocardiograma </a:t>
            </a:r>
          </a:p>
          <a:p>
            <a:pPr marL="457200" lvl="1" indent="0">
              <a:buNone/>
            </a:pPr>
            <a:endParaRPr lang="es-MX" dirty="0" smtClean="0"/>
          </a:p>
          <a:p>
            <a:r>
              <a:rPr lang="es-MX" dirty="0" smtClean="0"/>
              <a:t>      la </a:t>
            </a:r>
            <a:r>
              <a:rPr lang="es-MX" dirty="0"/>
              <a:t>indicación de </a:t>
            </a:r>
            <a:r>
              <a:rPr lang="es-MX" dirty="0" smtClean="0"/>
              <a:t>marcapasos está                    </a:t>
            </a:r>
          </a:p>
          <a:p>
            <a:r>
              <a:rPr lang="es-MX" dirty="0"/>
              <a:t> </a:t>
            </a:r>
            <a:r>
              <a:rPr lang="es-MX" dirty="0" smtClean="0"/>
              <a:t>     relacionado </a:t>
            </a:r>
            <a:r>
              <a:rPr lang="es-MX" dirty="0"/>
              <a:t>con la clase funcional y </a:t>
            </a:r>
            <a:r>
              <a:rPr lang="es-MX" dirty="0" smtClean="0"/>
              <a:t>la </a:t>
            </a:r>
          </a:p>
          <a:p>
            <a:pPr marL="0" indent="0">
              <a:buNone/>
            </a:pPr>
            <a:r>
              <a:rPr lang="es-MX" dirty="0" smtClean="0"/>
              <a:t>             actividad </a:t>
            </a:r>
            <a:r>
              <a:rPr lang="es-MX" dirty="0"/>
              <a:t>del </a:t>
            </a:r>
            <a:r>
              <a:rPr lang="es-MX" dirty="0" smtClean="0"/>
              <a:t>paciente</a:t>
            </a:r>
            <a:r>
              <a:rPr lang="es-MX" dirty="0"/>
              <a:t>.</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normAutofit/>
          </a:bodyPr>
          <a:lstStyle/>
          <a:p>
            <a:pPr algn="ctr"/>
            <a:r>
              <a:rPr lang="es-MX" sz="4000" dirty="0" smtClean="0">
                <a:solidFill>
                  <a:srgbClr val="FFFF00"/>
                </a:solidFill>
              </a:rPr>
              <a:t>BLOQUEO A-V ADQUIRIDOS</a:t>
            </a:r>
            <a:endParaRPr lang="es-MX" sz="4000" dirty="0">
              <a:solidFill>
                <a:srgbClr val="FFFF00"/>
              </a:solidFill>
            </a:endParaRPr>
          </a:p>
        </p:txBody>
      </p:sp>
    </p:spTree>
    <p:extLst>
      <p:ext uri="{BB962C8B-B14F-4D97-AF65-F5344CB8AC3E}">
        <p14:creationId xmlns:p14="http://schemas.microsoft.com/office/powerpoint/2010/main" val="3042934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93"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188640"/>
            <a:ext cx="1017412" cy="677862"/>
          </a:xfrm>
          <a:prstGeom prst="rect">
            <a:avLst/>
          </a:prstGeom>
          <a:noFill/>
          <a:extLst>
            <a:ext uri="{909E8E84-426E-40DD-AFC4-6F175D3DCCD1}">
              <a14:hiddenFill xmlns:a14="http://schemas.microsoft.com/office/drawing/2010/main">
                <a:solidFill>
                  <a:srgbClr val="FFFFFF"/>
                </a:solidFill>
              </a14:hiddenFill>
            </a:ext>
          </a:extLst>
        </p:spPr>
      </p:pic>
      <p:sp>
        <p:nvSpPr>
          <p:cNvPr id="621595" name="Rectangle 27"/>
          <p:cNvSpPr>
            <a:spLocks noGrp="1" noChangeArrowheads="1"/>
          </p:cNvSpPr>
          <p:nvPr>
            <p:ph type="title"/>
          </p:nvPr>
        </p:nvSpPr>
        <p:spPr>
          <a:xfrm>
            <a:off x="975079" y="865188"/>
            <a:ext cx="7017455" cy="735012"/>
          </a:xfrm>
        </p:spPr>
        <p:txBody>
          <a:bodyPr>
            <a:normAutofit fontScale="90000"/>
          </a:bodyPr>
          <a:lstStyle/>
          <a:p>
            <a:pPr algn="ctr"/>
            <a:r>
              <a:rPr lang="es-MX" dirty="0"/>
              <a:t>ELECTROCARDIOGRAMA</a:t>
            </a:r>
            <a:br>
              <a:rPr lang="es-MX" dirty="0"/>
            </a:br>
            <a:r>
              <a:rPr lang="es-MX" dirty="0"/>
              <a:t/>
            </a:r>
            <a:br>
              <a:rPr lang="es-MX" dirty="0"/>
            </a:br>
            <a:r>
              <a:rPr lang="es-MX" dirty="0"/>
              <a:t>Registro de la actividad eléctrica del corazón</a:t>
            </a:r>
            <a:r>
              <a:rPr lang="es-MX" sz="2400" dirty="0"/>
              <a:t> </a:t>
            </a:r>
            <a:endParaRPr lang="es-ES" sz="2400" dirty="0"/>
          </a:p>
        </p:txBody>
      </p:sp>
      <p:sp>
        <p:nvSpPr>
          <p:cNvPr id="621597" name="Rectangle 29"/>
          <p:cNvSpPr>
            <a:spLocks noGrp="1" noChangeArrowheads="1"/>
          </p:cNvSpPr>
          <p:nvPr>
            <p:ph type="body" sz="half" idx="2"/>
          </p:nvPr>
        </p:nvSpPr>
        <p:spPr>
          <a:xfrm>
            <a:off x="5004048" y="1556792"/>
            <a:ext cx="3677356" cy="4114800"/>
          </a:xfrm>
        </p:spPr>
        <p:txBody>
          <a:bodyPr/>
          <a:lstStyle/>
          <a:p>
            <a:r>
              <a:rPr lang="es-MX" sz="2400" dirty="0">
                <a:solidFill>
                  <a:srgbClr val="FFFF66"/>
                </a:solidFill>
              </a:rPr>
              <a:t>Onda P: Despolarización de las aurículas.</a:t>
            </a:r>
          </a:p>
          <a:p>
            <a:r>
              <a:rPr lang="es-MX" sz="2400" dirty="0">
                <a:solidFill>
                  <a:srgbClr val="FFFF66"/>
                </a:solidFill>
              </a:rPr>
              <a:t>Intervalo PR: Retardo del impulso en el nodo </a:t>
            </a:r>
            <a:r>
              <a:rPr lang="es-MX" sz="2400" dirty="0" err="1">
                <a:solidFill>
                  <a:srgbClr val="FFFF66"/>
                </a:solidFill>
              </a:rPr>
              <a:t>auriculoventricular</a:t>
            </a:r>
            <a:r>
              <a:rPr lang="es-MX" sz="2400" dirty="0">
                <a:solidFill>
                  <a:srgbClr val="FFFF66"/>
                </a:solidFill>
              </a:rPr>
              <a:t>. </a:t>
            </a:r>
          </a:p>
          <a:p>
            <a:r>
              <a:rPr lang="es-MX" sz="2400" dirty="0">
                <a:solidFill>
                  <a:srgbClr val="FFFF66"/>
                </a:solidFill>
              </a:rPr>
              <a:t>Segmento QRS: Despolarización de los ventrículos.</a:t>
            </a:r>
          </a:p>
          <a:p>
            <a:r>
              <a:rPr lang="es-MX" sz="2400" dirty="0">
                <a:solidFill>
                  <a:srgbClr val="FFFF66"/>
                </a:solidFill>
              </a:rPr>
              <a:t>Onda T: </a:t>
            </a:r>
            <a:r>
              <a:rPr lang="es-MX" sz="2400" dirty="0" err="1">
                <a:solidFill>
                  <a:srgbClr val="FFFF66"/>
                </a:solidFill>
              </a:rPr>
              <a:t>Repolarización</a:t>
            </a:r>
            <a:r>
              <a:rPr lang="es-MX" sz="2400" dirty="0">
                <a:solidFill>
                  <a:srgbClr val="FFFF66"/>
                </a:solidFill>
              </a:rPr>
              <a:t> ventricular.   </a:t>
            </a:r>
            <a:endParaRPr lang="es-ES" sz="2400" dirty="0">
              <a:solidFill>
                <a:srgbClr val="FFFF66"/>
              </a:solidFill>
            </a:endParaRPr>
          </a:p>
        </p:txBody>
      </p:sp>
      <p:pic>
        <p:nvPicPr>
          <p:cNvPr id="621598" name="Picture 30" descr="intervalos"/>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227526" y="1196752"/>
            <a:ext cx="3650545" cy="3813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0701" y="188640"/>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45514" y="198719"/>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55505"/>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58850"/>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495" y="188640"/>
            <a:ext cx="1017412" cy="6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63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11" name="Text Box 15"/>
          <p:cNvSpPr txBox="1">
            <a:spLocks noChangeArrowheads="1"/>
          </p:cNvSpPr>
          <p:nvPr/>
        </p:nvSpPr>
        <p:spPr bwMode="auto">
          <a:xfrm>
            <a:off x="8775101"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pic>
        <p:nvPicPr>
          <p:cNvPr id="592913" name="Picture 17"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142939"/>
            <a:ext cx="1017412" cy="677862"/>
          </a:xfrm>
          <a:prstGeom prst="rect">
            <a:avLst/>
          </a:prstGeom>
          <a:noFill/>
          <a:extLst>
            <a:ext uri="{909E8E84-426E-40DD-AFC4-6F175D3DCCD1}">
              <a14:hiddenFill xmlns:a14="http://schemas.microsoft.com/office/drawing/2010/main">
                <a:solidFill>
                  <a:srgbClr val="FFFFFF"/>
                </a:solidFill>
              </a14:hiddenFill>
            </a:ext>
          </a:extLst>
        </p:spPr>
      </p:pic>
      <p:sp>
        <p:nvSpPr>
          <p:cNvPr id="592915" name="Rectangle 19"/>
          <p:cNvSpPr>
            <a:spLocks noGrp="1" noChangeArrowheads="1"/>
          </p:cNvSpPr>
          <p:nvPr>
            <p:ph type="title"/>
          </p:nvPr>
        </p:nvSpPr>
        <p:spPr>
          <a:xfrm>
            <a:off x="750711" y="457200"/>
            <a:ext cx="7241822" cy="1143000"/>
          </a:xfrm>
        </p:spPr>
        <p:txBody>
          <a:bodyPr/>
          <a:lstStyle/>
          <a:p>
            <a:pPr algn="ctr"/>
            <a:r>
              <a:rPr lang="es-ES_tradnl"/>
              <a:t>ELECTROCARDIOGRAMA </a:t>
            </a:r>
            <a:endParaRPr lang="es-ES"/>
          </a:p>
        </p:txBody>
      </p:sp>
      <p:sp>
        <p:nvSpPr>
          <p:cNvPr id="592917" name="Rectangle 21"/>
          <p:cNvSpPr>
            <a:spLocks noGrp="1" noChangeArrowheads="1"/>
          </p:cNvSpPr>
          <p:nvPr>
            <p:ph type="body" sz="half" idx="2"/>
          </p:nvPr>
        </p:nvSpPr>
        <p:spPr>
          <a:xfrm>
            <a:off x="5417256" y="1981200"/>
            <a:ext cx="3287889" cy="4114800"/>
          </a:xfrm>
        </p:spPr>
        <p:txBody>
          <a:bodyPr/>
          <a:lstStyle/>
          <a:p>
            <a:pPr>
              <a:buFontTx/>
              <a:buNone/>
            </a:pPr>
            <a:endParaRPr lang="es-ES_tradnl" sz="2800"/>
          </a:p>
          <a:p>
            <a:r>
              <a:rPr lang="es-ES_tradnl" sz="2800">
                <a:solidFill>
                  <a:srgbClr val="FFFF66"/>
                </a:solidFill>
              </a:rPr>
              <a:t>Intervalo PR mide normalmente:</a:t>
            </a:r>
          </a:p>
          <a:p>
            <a:pPr>
              <a:buFontTx/>
              <a:buNone/>
            </a:pPr>
            <a:r>
              <a:rPr lang="es-ES_tradnl" sz="2800">
                <a:solidFill>
                  <a:srgbClr val="FFFF66"/>
                </a:solidFill>
              </a:rPr>
              <a:t>    0.12 a 0.20 seg.</a:t>
            </a:r>
            <a:r>
              <a:rPr lang="es-ES_tradnl" sz="2800"/>
              <a:t> </a:t>
            </a:r>
          </a:p>
          <a:p>
            <a:pPr>
              <a:buFontTx/>
              <a:buNone/>
            </a:pPr>
            <a:endParaRPr lang="es-ES" sz="2800"/>
          </a:p>
        </p:txBody>
      </p:sp>
      <p:pic>
        <p:nvPicPr>
          <p:cNvPr id="592932" name="Picture 36" descr="ecg2"/>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043608" y="1196752"/>
            <a:ext cx="4603044"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0701" y="188640"/>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24231" y="169550"/>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41643" y="203593"/>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11916" y="237724"/>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88640"/>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6476" y="169550"/>
            <a:ext cx="1017412" cy="6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0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5" name="Text Box 11"/>
          <p:cNvSpPr txBox="1">
            <a:spLocks noChangeArrowheads="1"/>
          </p:cNvSpPr>
          <p:nvPr/>
        </p:nvSpPr>
        <p:spPr bwMode="auto">
          <a:xfrm>
            <a:off x="8775101"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51279" name="Rectangle 15"/>
          <p:cNvSpPr>
            <a:spLocks noGrp="1" noChangeArrowheads="1"/>
          </p:cNvSpPr>
          <p:nvPr>
            <p:ph type="title"/>
          </p:nvPr>
        </p:nvSpPr>
        <p:spPr>
          <a:xfrm>
            <a:off x="1209323" y="457200"/>
            <a:ext cx="6783211" cy="1143000"/>
          </a:xfrm>
        </p:spPr>
        <p:txBody>
          <a:bodyPr/>
          <a:lstStyle/>
          <a:p>
            <a:pPr algn="ctr"/>
            <a:r>
              <a:rPr lang="es-ES_tradnl" sz="3200"/>
              <a:t>ETIOLOGIA DE LOS BLOQUEOS AV</a:t>
            </a:r>
            <a:endParaRPr lang="es-ES" sz="3200"/>
          </a:p>
        </p:txBody>
      </p:sp>
      <p:sp>
        <p:nvSpPr>
          <p:cNvPr id="651280" name="Rectangle 16"/>
          <p:cNvSpPr>
            <a:spLocks noGrp="1" noChangeArrowheads="1"/>
          </p:cNvSpPr>
          <p:nvPr>
            <p:ph type="body" sz="half" idx="1"/>
          </p:nvPr>
        </p:nvSpPr>
        <p:spPr>
          <a:xfrm>
            <a:off x="683568" y="1268760"/>
            <a:ext cx="3771310" cy="4114800"/>
          </a:xfrm>
        </p:spPr>
        <p:txBody>
          <a:bodyPr>
            <a:normAutofit/>
          </a:bodyPr>
          <a:lstStyle/>
          <a:p>
            <a:r>
              <a:rPr lang="es-ES_tradnl" sz="2400" dirty="0">
                <a:solidFill>
                  <a:srgbClr val="FFFF66"/>
                </a:solidFill>
              </a:rPr>
              <a:t>Cardiopatías: </a:t>
            </a:r>
          </a:p>
          <a:p>
            <a:pPr>
              <a:buFontTx/>
              <a:buNone/>
            </a:pPr>
            <a:r>
              <a:rPr lang="es-ES_tradnl" sz="2400" dirty="0">
                <a:solidFill>
                  <a:srgbClr val="FFFF66"/>
                </a:solidFill>
              </a:rPr>
              <a:t>     Isquémica</a:t>
            </a:r>
          </a:p>
          <a:p>
            <a:pPr>
              <a:buFontTx/>
              <a:buNone/>
            </a:pPr>
            <a:r>
              <a:rPr lang="es-ES_tradnl" sz="2400" dirty="0">
                <a:solidFill>
                  <a:srgbClr val="FFFF66"/>
                </a:solidFill>
              </a:rPr>
              <a:t>     </a:t>
            </a:r>
            <a:r>
              <a:rPr lang="es-ES_tradnl" sz="2400" dirty="0" err="1">
                <a:solidFill>
                  <a:srgbClr val="FFFF66"/>
                </a:solidFill>
              </a:rPr>
              <a:t>Valvulopatías</a:t>
            </a:r>
            <a:endParaRPr lang="es-ES_tradnl" sz="2400" dirty="0">
              <a:solidFill>
                <a:srgbClr val="FFFF66"/>
              </a:solidFill>
            </a:endParaRPr>
          </a:p>
          <a:p>
            <a:pPr>
              <a:buFontTx/>
              <a:buNone/>
            </a:pPr>
            <a:r>
              <a:rPr lang="es-ES_tradnl" sz="2400" dirty="0">
                <a:solidFill>
                  <a:srgbClr val="FFFF66"/>
                </a:solidFill>
              </a:rPr>
              <a:t>     Miocardiopatías </a:t>
            </a:r>
          </a:p>
          <a:p>
            <a:pPr>
              <a:buFontTx/>
              <a:buNone/>
            </a:pPr>
            <a:r>
              <a:rPr lang="es-ES_tradnl" sz="2400" dirty="0">
                <a:solidFill>
                  <a:srgbClr val="FFFF66"/>
                </a:solidFill>
              </a:rPr>
              <a:t>     Enfermedad degenerativa </a:t>
            </a:r>
            <a:endParaRPr lang="es-ES_tradnl" sz="2400" dirty="0" smtClean="0">
              <a:solidFill>
                <a:srgbClr val="FFFF66"/>
              </a:solidFill>
            </a:endParaRPr>
          </a:p>
          <a:p>
            <a:pPr>
              <a:buFontTx/>
              <a:buNone/>
            </a:pPr>
            <a:endParaRPr lang="es-ES_tradnl" sz="2400" dirty="0">
              <a:solidFill>
                <a:srgbClr val="FFFF66"/>
              </a:solidFill>
            </a:endParaRPr>
          </a:p>
          <a:p>
            <a:r>
              <a:rPr lang="es-ES_tradnl" sz="2400" dirty="0">
                <a:solidFill>
                  <a:srgbClr val="FFFF66"/>
                </a:solidFill>
              </a:rPr>
              <a:t>Medicamentos:</a:t>
            </a:r>
          </a:p>
          <a:p>
            <a:pPr>
              <a:buFontTx/>
              <a:buNone/>
            </a:pPr>
            <a:r>
              <a:rPr lang="es-ES_tradnl" sz="2400" dirty="0">
                <a:solidFill>
                  <a:srgbClr val="FFFF66"/>
                </a:solidFill>
              </a:rPr>
              <a:t>     </a:t>
            </a:r>
            <a:r>
              <a:rPr lang="es-ES_tradnl" sz="2400" dirty="0" err="1">
                <a:solidFill>
                  <a:srgbClr val="FFFF66"/>
                </a:solidFill>
              </a:rPr>
              <a:t>Metoprolol</a:t>
            </a:r>
            <a:endParaRPr lang="es-ES_tradnl" sz="2400" dirty="0">
              <a:solidFill>
                <a:srgbClr val="FFFF66"/>
              </a:solidFill>
            </a:endParaRPr>
          </a:p>
          <a:p>
            <a:pPr>
              <a:buFontTx/>
              <a:buNone/>
            </a:pPr>
            <a:r>
              <a:rPr lang="es-ES_tradnl" sz="2400" dirty="0">
                <a:solidFill>
                  <a:srgbClr val="FFFF66"/>
                </a:solidFill>
              </a:rPr>
              <a:t>     </a:t>
            </a:r>
            <a:r>
              <a:rPr lang="es-ES_tradnl" sz="2400" dirty="0" err="1">
                <a:solidFill>
                  <a:srgbClr val="FFFF66"/>
                </a:solidFill>
              </a:rPr>
              <a:t>Digoxina</a:t>
            </a:r>
            <a:r>
              <a:rPr lang="es-ES_tradnl" sz="2400" dirty="0">
                <a:solidFill>
                  <a:srgbClr val="FFFF66"/>
                </a:solidFill>
              </a:rPr>
              <a:t> </a:t>
            </a:r>
          </a:p>
          <a:p>
            <a:pPr>
              <a:buFontTx/>
              <a:buNone/>
            </a:pPr>
            <a:endParaRPr lang="es-ES" sz="2400" dirty="0">
              <a:solidFill>
                <a:srgbClr val="FFFF66"/>
              </a:solidFill>
            </a:endParaRPr>
          </a:p>
        </p:txBody>
      </p:sp>
      <p:sp>
        <p:nvSpPr>
          <p:cNvPr id="651281" name="Rectangle 17"/>
          <p:cNvSpPr>
            <a:spLocks noGrp="1" noChangeArrowheads="1"/>
          </p:cNvSpPr>
          <p:nvPr>
            <p:ph type="body" sz="half" idx="2"/>
          </p:nvPr>
        </p:nvSpPr>
        <p:spPr>
          <a:xfrm>
            <a:off x="4409723" y="1484784"/>
            <a:ext cx="4048477" cy="4611216"/>
          </a:xfrm>
        </p:spPr>
        <p:txBody>
          <a:bodyPr/>
          <a:lstStyle/>
          <a:p>
            <a:r>
              <a:rPr lang="es-ES_tradnl" sz="2400" dirty="0">
                <a:solidFill>
                  <a:srgbClr val="FFFF66"/>
                </a:solidFill>
              </a:rPr>
              <a:t>Alteraciones en el K </a:t>
            </a:r>
          </a:p>
          <a:p>
            <a:pPr>
              <a:buFontTx/>
              <a:buNone/>
            </a:pPr>
            <a:r>
              <a:rPr lang="es-ES_tradnl" sz="2400" dirty="0">
                <a:solidFill>
                  <a:srgbClr val="FFFF66"/>
                </a:solidFill>
              </a:rPr>
              <a:t>     </a:t>
            </a:r>
            <a:r>
              <a:rPr lang="es-ES_tradnl" sz="2400" dirty="0" err="1">
                <a:solidFill>
                  <a:srgbClr val="FFFF66"/>
                </a:solidFill>
              </a:rPr>
              <a:t>Hiperkalemia</a:t>
            </a:r>
            <a:r>
              <a:rPr lang="es-ES_tradnl" sz="2400" dirty="0">
                <a:solidFill>
                  <a:srgbClr val="FFFF66"/>
                </a:solidFill>
              </a:rPr>
              <a:t>  </a:t>
            </a:r>
            <a:endParaRPr lang="es-ES" sz="2400" dirty="0">
              <a:solidFill>
                <a:srgbClr val="FFFF66"/>
              </a:solidFill>
            </a:endParaRPr>
          </a:p>
        </p:txBody>
      </p:sp>
      <p:pic>
        <p:nvPicPr>
          <p:cNvPr id="651278" name="Picture 14"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651282" name="Picture 18" descr="1062575759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68960"/>
            <a:ext cx="3884789"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ISEhQREhISFBUVFxcXGBgVFRcVGBoaGRcWFxgZGRgYHCgiGBolIRcXIzEhMTUtMDAuFyAzRDMvNygtLi0BCgoKDg0OGxAQGiwmHyQsLCwsLCwsLywsLCwsLCwsLCwsLCwsLCwsLCwsLCwsLCwsLCwsLCwsLCwsLCwsLCwsLP/AABEIAMIBAwMBEQACEQEDEQH/xAAbAAEAAgMBAQAAAAAAAAAAAAAABAUBAgMGB//EAD8QAAIBAwMDAQUECgECBgMAAAECAwQREgATIQUiMQYUIzJBURVCYZEHFiQzUlRxgZPRoUOxFzRTYnKCc8HS/8QAGgEBAQEBAQEBAAAAAAAAAAAAAAECAwQFBv/EADcRAAICAQIEBAQFAwQDAQEAAAABAhEDEiEEMUFRExRhkSJScfAFMoGh0UKxwRVikuEjQ/FyM//aAAwDAQACEQMRAD8A+HW100kFtNIFtNIFtNIFtNIFtNIFtNIFtNIFtNIFtNIFtNIFtNIFtNIFtNIFtNIFtNIFtNIFtNIFtNIFtNIFtNIFtNIFtNIFtNIFtNIFtNIFtNIFtNIFtNIFtNIFtNIFtNIFtNINtdaA0oDSgNKA0oDSgNKA0oDSgNKA0oDSgNKA0oDSgNKA0oDSgNKA0oDSgNKA0oDSgNKA0oDSgNKA0oDSgNKA0oDSgZ10og0oHqOm+l4ZEpc6vblq77abDOt954VDOrcXZPpxfXy83H5ISyacdxx83qp/lUnSron3NqN1vzKzqnRWghilZgTI88ZUD4TCyKTlfuBz/wCNerDxKy5JQS5KLvvqv+CONKyTS9ChEUUtVVbG8CY1WIzMUDFNxwGXBMlYDyTieNcp8VkeSUMOPVp5tuldXS2dun6fUKKrdnb9VNtpmqJ0ihi2/eoplEu6pki2V4zyUFuSLAc/TWF+IKaisUG5Sv4XtWl1LV2p7dbfIujuYPpcM0bRTrJDLHUOsmBVg1PC0zxvGT2PwvzIs4PPjTz7ipKcKlFxTV9JypNPqvblTGjsyJ0PoJqUZw4W09NDbG/78yAN5+7t+PnfXbieLWCajV/DKX/Gv72RRs79Y6NSQ7iJWPLMjFNv2YoGYNiRluH8flrHD8TnyKMpY0otXeq6VXyorSXUl/qlFu+ye2J7ZfHa2ztbn/o7+X7y/b8OOXF9cf8AUJ+H4/hPw+97182nt153W9DRvV7lJ0fpb1FRHTjtLtiSR8AHLsR9FAYn+mvdxGeOHC8r3SXv2X6vZGUrdFi3pg79RBuqRDBJUK4W4kjWMSoQL8ZqVPztf568645eDDJp/NJRa7Nun7NGtG7Rz6J6cNQkbiQLuVcFJbG9jMGOfnkDHx+PnV4rjVglKLjdQlP/AI1t+tkjGyRN6dgZJ2p6syvTpuOjwGK6B1RirZMCQWXji+sR4zKpwWXHSm6TUr3pvdUuxXFdGdKj0isTSmeoEcMQhG4Iy7O80KzCNIwRcgE3JIHH4ga5w/EXlUVihcpatr2SjLS23XflSGiuZHPpxGMpiqY5Y46Y1IZVsxAkSMxuhN4nu1/nwARcHXXzso6VPG03PRX6N2nW62/x0Jp9Tf0/6VNUkLiUJu1DQWxvbGIS5eRfza2nFcesEpRcb0xUufeWmv8AJYxsqui9LaplESlV4Z2drhURFLu7EDwACf8Aj569PE544Metq+SSXNtukl9WZStlsPTtPIpkgrBIkbIJs4TEyI7qm6q5HcQFhfkEXHHOvJ5zLB6cuKm09NO02lelutn22a9TWldGRh6cYT1UEjhPZVmZ2I8iM4riLi+bMgH/AMwddPOxeLHkir1tJL67vvySbf0Jp3a7EzrHp2kpmeKSubdVQcRTGxLIHVc9z/3AXtrlw/GZ86U44lpb56uzrlRZRS6iq9GyI1D7wMlZsgOF/dvKEbBxf4gsit8rg/11IfiUJRzfDTx6tu6Vq19WmvRhwe3qZofTdK6zF61kanDNIopiwAEywghtwZXLobfifppk43PFw04rU6r4q/p1dvRhRXcw/p6kSOKWSuZFn3DH+ylu1JXiDNaTtvhe3Nr/AD0XGZ5TlCGJNxq/i6uKe23qNKrmZl9EzB5IgytKlXHShQOGMiSOHy+6oCci3F/w0j+KYnGM2mouDnf0aVV3323GhkSu6NTBJDDWpK8ViytGYg4uFJhdmO5YkcEKSLkA212xcRmco+JiaUuTu66/Eq2+ttXsyNLozt+qp+0G6fui4LDcx47YzJ8N/wALedYX4gnwa4rTzra+8q50XR8Wkrer9L2BTnLLfgWbxbHJ3THzz8Hn8denh8/jOaqtMtP1pJ3+5lqiWnptzRGtzXhjaK3cYlZY2mBv8IkdUt/X6a4vjYrilw9P69L3aj7Jsun4bJsfpimAphLWGOSpjSRVFOzqA7MigsHv5U/LXF8dlbyOGO1BtP4qeyTezXr3LpW2557qVE0E0kD2yid42sbjJGKmx+YuNfQw5I5ccckeUkmv13MNU6I+ulAaUDOulEGlA+u+mqWsFJQmOWrhSNGZ446cyLKHmklBBLBTkjqOdfjuOnw3mMylGEm3s3KnGopdr2aPRG6RFr/Sb1UEaGKopdueqdY/Z2kASZ0ZFBUgDELbXXF+JR4fK5KUZ3GCb1JbxTvn3YcLXYiy+jpqqOBZkqYHp0MOXs5kSSMO7oyhTdXGZBB4NhyOddY/imLh5zeOUZKb1fmpp0k07W625rf0JobW5LrOkVNUj0klLVwwL7P7PIYxIy7ERh98qnnNTftvibeRrlj4nBw8o54ZISl8WpXS+KWr4W+z7812K03tRKHp9qf2eKCCrkpw9UZcozug1FP7PkoKqpRV8cgk3uBxrh5yOfXPLOCnUNO/w/BLVT3btv0aXdl01VEKj9LzUipHFFUz51VNNI+wY1SOAvwAxuzncJ+nb+OvRk/EMXEyc5yjGoSilqttyrtslt+5lQa9yV6j6P1GXdZaislG5uJA1O4Xh8kXItYW4/LXHg+J4LHpjLHCO1OSmu1Pp1LKMmcD6XY1f2ns1mW77R7Ls927lnhvXw2s/vfFj92+un+oR8v5PVCq069W2mqvTV3XTlfWho31Fd0LoVdCauokoZJJ5UKIjITGd5vfs2LAjsyUC/8A1Pw16eK4vhMqxYo5koRdtp7/AAr4a277/oZjGSt0W8VBUybTy0E0LmnnopRFGWVYXQiGRAz8lSxBW97KPw15HmwQ1xhmUlqjkWp85J/EnS61zrmapvp6HKg9OTUnssUcNTOq10FVLIITGqrF2hVVjkzWZifHyHOrm43FxPiTnKMW8coJartvq2tktkFFqvqcqij6nU09TTVUFVYncgZVtdlPEUirYOjDwT8LAH5nW8eTgOHy48uCce0lfSvzJvk0+aXNEak00yV1bos9XvQSQVMUbNTSxS7Jezx0qQSK6g5Ym3BF/h+h1y4fisPDacsZxlJKcXHVWzm5Jp8rX3yK03sQ6D0s8MjwpS1Zilpngln2+S7uHEgiLXCLii2uCRc+eNd8v4hDLBZJZIaozUoxvolVOVc3bfboRQraib0boc1I1JCsNTNHHUSVEsogKAZRLEqqhOTWsSTx8X4a4cRxmLiY5ckpRjJxUYx1Xylbba2XpzKotUis6d6PnpJMljqaiOWOWCYLTmJ1SRCuSF2szAkED/22+evTm/E8XEwqUowcXGUblabTunS5EUGjX9T6ilhqFp4qmolqEEV9kxLHHmkjk5m7OcFAA4AubnjWl+KYeIywlllGMYPV+bU26aXLklb57vbYaGlsdes9HrZKRVSjqfaJhCtUSvBFMpSKzE92YKM34xjWOG4nhcfEtyyx0R1OG/z7v23S9GGpNcty59QdLrqjcwqa1InjC7HszleI1VlvlaxIP568XCcTwuFrVCDkm3q1ru3dV0NSUn1OHTKWrSpp9yiqXphDRrIMOUmp0TGRBfyrKR+Ksw+Y104jJw88E9GWKyXkrfZxm3s/qvZ0RWnuttihp/TdaPtC9JUftEZWPs8k1MMvPPHajflr6EuO4V+B/wCWPwPff/Y1+u7M6Zb7FpQL1WmhoUgpZzsrJvRlQA2U8jgBvIOLDuHIP9NePL/p+fLmlkyR+JrS75VFLl9VyfM0taSpHak6ZVUru0NLVzD26KoXcQh2i2p1kVmJ/eDdxy+Z7tYyZ8HERSyZIR/8bg6eylcWqXba6/QJNcl1Keq/R+Y45Wjiq6h2FokMJiMZJBzkbKzEAEYi4JN9e2H4ypzipShFL8z1XfpFVtb6sy8dF4/Q5fam6oIardKMfZtg33WhMVt3LHbyOV/NuLX14VxePwFweqOlNfHq6KWr8tXfSuV9TWl3qK7qXouWohpiy1EckNMsRT2ZnuyvI/xhrWOYGvTh/FceDLkS0uMp3etLZpLl+hHBtIsYqWpSZIB01mpBCKRpdtxMYmX3rWzxuXZ5LW+nz515pTwSxPJ5ismrWo2tOpPZcuyS5lp3VbGsX2nA1GkVPUvBFAsUyBcCTnJmY3uGRsWUqwIsQPx0a4DKssp5Iqcpaou76KrXJq7tNch8SrY+bepOnmnqZoSXOLcGQFXIYBlLA+GIYE6/UcFl8bBHJtuunLtscZKnRW69NGRpQM660BpRBpRRqUBpQGlAaUBpQGlAaUBpQGlAaUBpQGlAaUBpQGlAaUBpQGlAaUBpQGlAaUBpQGlAaUBpQGlAatEGlFGlAzrpRBpQGlAW0oEqfp0qJFIyELNltm4OWJxPANxz9dcY5scpSinvHn6dTbxySTa2fI16hQyQSNFKuLra4uDa4BHIJHgjVw5YZYKcHaZJwlCWmXMj211oyS5emSKjOwXFXKE7kZuwtcKA13tktyLjka4xzQlJRXNq+T5evb9TbxySt8uXNETXajB0aBgoexxYsoPyJUKWH9g6/nrOpatPX7/gtOrOdtaoh0khICsbWYEixBPBK8gG68g8G318aymm2uxWqOetUQW0oC2lAsX6HOFLlBwocrmhkCG3cYg2YXkG9vBvrzLisTlpT61dOr7Xyv8AU6vBNK69fX25nGq6bLHnmuODBWuy+WGQAse7j6eOPrrcM0J1pfPczLHKN2R44SQxFrKATcgHkheATduSOB/XXRtJpdzKXU0trVEFtKBsiEkAAkngAckn6AajpK2FuTqrok8YuyqQGCHCSOTFzeysEY4NweDbwdefHxWKbpPpe6atd1fNfQ6ywzirf90/7EOeAozI1rqSDYhhccHlSQf7a7walFSXJnNqnTE0DIQGFiQrf2ZQyn+4IP8AfSMlJWvutv7hprmc9aog0oC2lAaUBpQGlAaUBpQGlAzbW6ILaUBbSgLaUD2lFVJswKwY7ESzIMWIMqST2j8fezib6WTXw8mKSyzcf6pOL3/pajv+lNfqfRhOOiKfRWvrb2/Xb2LKjqU3twucTJFuA3QFBDCpLARFphfcGNwARc+bjzZMUvD0pb1Kuu+qT+ZKPR3Vv9jrGcdeq+qv6UvS31Kpqg7QhN8PYypXA23gxK/LlxZbHXqWL4/E6+J3/pr+3c46/h09NP72TpK5d5QcjEKqpcDFsQGjTZe2J7Q5J8HwTbXBYJeG2vzaIrmr2b1Lnzr/AOnTxFr35apP9tn7hZxufLc2sWfckDn3mQAqdu2QH1BBHbc2to8b0el3VKuXyXyvs009xqWr1ru+/wA1ffI5RMCQomfBKiqZbpgTnEu0wBjKoMhIMse0sDYX43KLSb0K3GCe98m7XO3tW178rfWJp7atlKT91t0pdd62N6qXInafCcwxLutmeUll3FMpQEsV2+63IW3z5zCDj+dXDU/h26pU6vld7dGWUk/yunS3+jd719DnuXQrFIEmKtjLtNEP/MzO4Fl93krIQPoLcXtrWj4rmrhe8bv+mKX1pp/ruZtVUX8Xeq/qfttRuK9VliEdxG1UxmtEQGQx0ysSMf3bMJTj/wAcDU8BvHLX+ZQWnfk7lXXmlSsviJSWnlq326Uv25msU0fsyLj2iJVMbB296GBZtkJyb3bPLkcfho8c/Gbb3tu1X5a5ar/Sq57+oUo+GlXTl6/Sv37ED1cu5tsuTtlISq5SKFONiHKKygm9oyWxt8r216fw/wCDUnsqW72d9draf/6VWcuK+Kmue/r/AIv9Ohr1ahEks1WJSFkDsqBX3snU2jZcbBQTYm9sRxe9tXh8rhCGHTuqTe2mk+d3z7bXZMsFKUsl8+m9/T76Fv7VHvM/kb7NcoSCvspQHleRlxbXi8KfhKP+1Ln113/Y76467fft/t/khRVQaJWnVpHMSLJdCWbGsR8SbcnbB/trvLE4zaxOlbrfZXBq/wDl+5zU04pz3db/APL+DsCxlJkqMv3xiwTEqGxxXeaM7Nxewt24nwW1iorHUYV+XVb5ve3pT+L63v60atue8u9f/a2/x+pMSdN1iGxyWDNwXV7orK5yaMib8UZe/g64vHNY0muTlS2a35bJ/D6NPbkdFOLlt6X39d63+jW55F6eQSQktIUU9rJGQ6IJWPw2Fn8sBz8Q519lSi4SSSt87ezdLr26Hg0y1LnX9tz0E6r2tJss5miYPTpIhdQ93adMQg4N/Aa9/lfXzY6t1C0tLVSadOtlF3f+KPXKtnKm7XJPfva5Gxq+UjF9thWbgwNjkZTFl28+VI+l9PB5y/qXh1v2S1V+9jXyXT4r2+tCSaRxdJgkxjpbSOH4RIissZbE4nc7iv3gfn41FjhF1KNxueyrm3s+fy7X0YcnLdPeo7/Rbrl39zo3UFVlEIKxH20ldo25DmC6lfGViq/K+s+XlJN5N5f+Onf/ACrftzZp5Un8PL4unsc6ae9pC7CXZhDHmJmIaXPKTaZiQBFdRYsD5ONtanjq4V8OqVdUrSra0u+72X6kjK/ivelfTv1p+n1OtS8ZWpVThGz1LDbBBIe5jBiZCsoPaARiU55FtZhGaljbVuoc66c907j681IsnFqSXK3+/Lat/wBmjwNtfoaPli2lAW0oC2lAW0oC2lAzrdAaUBpQGlAmJ1aoAAE8wAAAAkcAAeABfga4PhcLduC9kbWWa6v3M/bFT/MT/wCV/wDenlMPyR9kXxsnzP3H2xU/zE/+V/8AenlMHyR9kPGyfM/cfbFT/MT/AOV/96eUwfJH2Q8bJ8z9x9sVP8xP/lf/AHp5TB8kfZDxsnzP3H2xU/zE/wDlf/enlMPyR9kPGyfM/cfbFT/MT/5X/wB6eUw/JH2Q8bJ8z9x9sVP8xP8A5X/3p5TD8kfZDxsnzP3H2xU/zE/+V/8AenlMHyR9kPGyfM/cfbFT/MT/AOV/96eUwfJH2Q8bJ8z9x9sVP8xP/lf/AHp5TB8kfZDxsnzP3H2xU/zE/wDlf/enlMPyR9kPGyfM/cfbFT/MT/5X/wB6eUwfJH2Q8bJ8z9x9sVP8xP8A5X/3p5TB8kfZDxsnzP3H2xU/zE/+V/8AenlMHyR9kPGyfM/cfbFT/MT/AOV/96eUwfJH2Q8bJ8z9x9sVP8xP/lf/AHp5TB8kfZDxsnzP3H2xU/zE/wDlf/enlMHyR9kPGyfM/cfbFT/MT/5X/wB6eUw/JH2Q8bJ8z9zP2xU/zE/+V/8AenlMHyR9kPGyfM/cx9sVP8xP/lf/AHp5TB8kfZDxsnzP3H2xU/zE/wDlf/enlMPyR9kPGyfM/cfbFT/MT/5X/wB6eUw/JH2Q8afzP3IWu9HMaUBpQGlAaUBpQGtkGgGoD38noWAwUrJK6yzxrIxdlKKNiSduxUztaOwNz518hfiE1kmmtouvV7pLfl1OmnYh0PoRpJKqDdXchaAKwvtlZQzliMcuEF7Dm/HOus/xBRjCdbO/rt+3Mmki1vot44JZxPFIIwjhUyzaKRIXWTAi6LaZb3HBBF/F+kOOjKcYaWrv3Tar9g4lrB+jZnRQKmJZLsZS2QjRRHTOouVGTXqUuRxY/hz53+KJN/C66d27f8F0FLRekJJIJphNEDC8yY9zBzBHvOVdQVAxDWJtcgD569M+NjGcY090n7uuX1MqJbD9H2TGJamPJJpYXcq+GaS0cAUKEyHvKq2XI4+Q5PB/iNK3HonX6Sffsi6DT/w3lwMntNNj2YEllL5KrEKGANxlwPnp/qkLrS+o0EWm9EM71CrURWgkaIHGTvkSKSZwot2gCJ+Ta9hrpLj1GMW4vdX02TaS/uNJKX9HErGRY6iJmjKCxWRQWbbJUMVscRLGT5+L+hPP/U4JJuLp329en6DQzeo/R4SUWKoQlo15dZBlK0lWFVRhdExpW7msL/OxuJH8SW7lHr6cvh9d/wA3Qug8Lr6pzGqBoBoBoBoBoBoBoBoBoBoBoBoBoBoBoBoBoBoBqgaAaA9VD68qliSHGEoihVUq5FgpXxnbwSP7n668D/Dsbk5W7f0/g1rZZem+vTVUzJajhOBkMjRGxaFbx5tmLAEAZ84+flrnl4OEIreT6c+/PoVSLqoWvZWRhR+8eMSJNFIuUzx0jhWXJsnyqFTI2+C5I+XGODEmmnLblTXLf0LbOUNV1K0RUUN1dYVA3AYWYwJt+bLb2iMHG4tfza2q+Gwu7ct/puLZrFJX7e0q9NWKVgXXBwhkkFOVSQW7mYTQ/VfNyMTY8GFy1Nyteq6XyJbPNP62qFZrw0wbNmb3bXzLKzMe74i0aEnzdFPyGvT5CDX5pe//AF6k1BPXdSAQIqcAhQQEYAheVBGXIHyHy0/07H3fuv4Go2pPX1TFubcNIplvuEQ8vcEHI3ufib89SX4bjnWqUtuW/L9hqZr+vlTZl26ez/GMGs3GPcM+7jjn5av+nY7u3t9P4Gpm0vr6qYsWSBi64MSjEsnJwYl+VuTx45Oi/Dsaqm9t+n8DUzyevfRkaAaAaAaAaAaAaAaAaAaAaAaAaAaAaAaAaAaAaAzqgaAaAaAsugwSO7hJNpRFIZX82itZ+By17gAfMkeBcjnlaS3V9vqEX9RD1LsdKncjcxvFI0scZcqIVUhZWDFk24Q3kLgDcjk8E8XJqmXcsqk9YyhDBacI6QgxvHdmkFOVNmkOTWWA8WAxvxY25pYN636+xdytpaDq45RiDfH9/ALORCgSxfiUYQWX4gVTgHXRywdv2f3XMm5Bg9FVbRGXFACm4l5I7OosXOeeK4qQxuRrb4mF0hRhfRFeSVEAYjzjLEwv/DdXtlyLL5N/Gr5nH3FM3j9D1hRmwTIMqBBLEzFmBYjtYhSqgMQbEBgfGo+JhYo59P8ASjvM1NLIsUy/9OxkdhtmW6heGutrc830lnSjqStCjes9F1Kkba7is0aLcrG+bhCI2idslcB1JHNgb3tchHiYNbijg/pCtD7ZgOR8d8fP7nkHKxH7RFz/AO4/wtbXmMdXYodR9KVES7lkdBGshKyRngpG7YgNeQKJUuy3HdqQ4iEnQo3Ho+qG4rKquiq+Jki+Flle7NnigCwyNzzwOORp5iG1CjpH6KqykjMI0ZPutLECQDIHa+dlQbUhyPBx4J1HxMLSQo5R+ja1iAIkuSF/fwCzEoAhu/D3kj7fPeONXzGP7Qo5VHpWrSJ52i93HiWZXRhZljYMuLHJbSxm4uO78DarPjbqxRMPoWtKKyRh2u4dFeMlCpxxJDWLkhuz4u08awuKx2NJBofTFVNGssaIVYXW80Kse50FkZw3LRuBxyRxrpLNCLpijuvoytKo4iUq4Uod6GzZEBbHPkm44/HWfMY7q/2FM1pvSFZICY40cKyKSs8LC74BeQ9rHcTnxz+BtXxEFz/sKEXo+tYEpEGAaNbrLE3Mu2IyLPyp3Y+7x3fgbPMY+4oxF6RrGOKxKxyxsJYSSclQkDPlQzKpbwCbXuDp5iC6/sSiD1Lp4hCgyK0l3EiLZtsqbDvUlWv548W1uE9XTYEHWwNANANANANANANUDQDQDQEigrZIWzjNjYqbhWBDAhlZWBDAgnggjWZRUlTBZx+q6tSrCRQVYMnuYewqEA2xh7se7S4WwOPN9cvLw++pbNh6vrRwJVW238MMK/uyjIOE+EGNO3x26eXgLND6rrOPejtdZOI4hd0KkO1k73ui3Y3JxF76vl4LoSzeb1fWspQyjFldWtFECwdBG+RCXJKqoy88edRcPBO6Fmjeq6sghpVYMSxDRQsLkKMrMhF+0WPy5t5N3l8fYtmyera0XAmHc5c3jiN2KqhPKfNVCkeCLjwTd5eHYlkAdUlEpnBVZCCLqiKLMhjICBcR2kjx/wA634cdOnoDt0z1BU06GOGTBSwc2RCSVZGHcVJteNDjext45OpLDCTtiyRD6qq0BCSIl2DdsMK2I2j22TtB2YrgWBx5vc3y+Hg+n9xZpU+p6qRGjaRcWXGyxRJZcUXFSqAopEaAgWvjzfVWCCdoWbS+q6xlKGUYlSlhHEoxZZFbgL5IlkufPdfyBaLh4LoWzaX1bWMrI0oIdWVvdRZFWEgK5YXC+9k4vwWJ86Lh4J3RLMfrZWdvvR2srj3cVyyNGyuxw72vFHdjcnEXvp5eHYWRp+vVDx7LurJZVAMcZICpGgCvjkvbFGDYi9ub3N9LDBO0LJUvq6sYYtJGwJJIMEBBYkkuRt8v3N3/ABdx55Osrh4fbLZGo/UFTEFWOTEIFC9iGwWSSVfK890jn/7fQDWpYYy5olkuX1jWta8w7XEgtFEpzBUhiVQFj2i973tzrK4bGuhbZ16f60q4mQ3iZVIOGzCosGjfEFUBVcooyQLAlfxOsy4aDWws4frdWWx3Ex4FtiCwCmIhQMO1Lwx9o4OPjzrXloCxJ6urGuWlVr2veKE8DAheU4jvGhw+G63tp5fH2FlZ1GuknkaaVsna1zYDwABwoAHAA/trrCCiqRCNrQGgGgGgGgGgGgGgGgGgPqj9Eo5KWjXaiAMKvK8bQLLkKeV8cjIzhmkCAgpbu8+NfAXEZo5Zu3zdJ3VWulVyvqdaVECh9MUe7VwuWEWdNtSEgvZgzOqvjj5IRntZfJHGuuTi82iE1z+K109Nv3SvcmlEfqfpGlWnqHiMu8hjKK0sbr3JCXjUIpacqzyjMAJ2g34N+mLjcryRUkqd26fd09+WyW3PfkRxVFvSej+nMkUbMwBzfPdiEj3ipbA5KBAoZp7I/N4zzyNeWXHcSpOSXpVbLeXv03XculFL0T0lSyRzGZ5o2WoCKzMigw5xgsIgGd3xLngY8Du4OvVm43LGUdKTuP70+vb9yKKLWr9BUmFS8PtD7aSsvvYiFKU+4gBVTvhnNuCCtgD5F/OvxLMnFSpXXR9XX6bF0Ix+pHT1ezySMpkKgpPFxG9VtJIxCMO2EiQjjwb482r4/iGtkuXVPnpuufV7DQjSn9K0ZpolIO4cZCTNGryN7KXMRJX9lTdJS73+Ac9wOrLjM/it9OXJ0vi58/idb7d/QaVRwg9D07R1roZ5BCajaa4QYxwZxnEp7/J+0lbfCD94a1L8RyJwTpXV9d26fXbbfcaESB6L6exm95LGqVIiQ78bloxNDGz4bYJDK8jhxdQE58G8fH8QtOyfw29utN1z6NJVzGlGepelKFlJF42SBLqk0bhGEMj5Eqv7U5kVYyEsRfLwQdZxcZnTrnbfNPdWvX4VW+40o+Za+6cxoBoBoBoBoBoBoBoBoBoBoBoBoBoBoBoBoBoBqAaAaAsU69VqAoqqgAAAATSAADgAC/A1wfDYXu4L2Qtlz6V6vUSzhZairkXCQ4LPJkzBDjZRIhkN7HAMpNuDfg8c/D4owtQiv0X8FTZddTkkjq6OMVc+E0wWRVqZiAu8qlSWe6kAkEeVIIuSMjyhixuEm4LZdl/BbIfqX2imhp5lrqtt0nJfaJCLbcUgKnjjvZfvDs83uo1ix4pNxcI7ei+/7Bl9WUiyTSrHX1kQXOyipkkAVamamDj4mIAh3GvYe9HKgX1xUYqKuEX+i+pf1IR6bMSQtdXWUjuM4IePbqG30xckRM0UYUn/ANS12JGt1jX/AK4+302B1rOmtGGH2pWFu4Kd91U4xVUgl7gC0b7CgAcd5s7WF8pQf/rj7L0/n/ofqdYOlyEspra0YyAXaobJ0ylTNMC3u2xWQXU2F+cPeajWPnoj7L7/AHBQ0jTF6tJOpVK+zM3JncZou4gIBY87mwLC/EhPy13ljxpRaxx39Pv1JbLuo6cY3ZW6lWtbgftDr4SrfMlgLqwpktbgbvDMAC3FKDX/APOPt9P5L+pmtpGylVautuHcrH7S5dlDV6pDHf7zCmj7iGJ3BYfxFHHs9EfZen8gg0noen95lIxU7aRszRizO2MhujFSUIKkXIvfzbXZ8TPYlFJ6s9PwUkaFXkZ5G4UkWQCKF2DXRWLZSkchbYci97dsGaU+fQjRaSeiacXAqWY7TODaymwQiXIr+6ORHzUY8yA8a5eZn26/f3+xaK/076ehqaUMxaN96RTLkgRQEhKCQOwtkzMqkW5bk8W10y5pQntyrl7kS2L5PQFOTGNxgHNzckOoJhQg3j+7mzm6LYDkqAWHDzU/v7/yWjx/SuiZ1fs0mQsHb5qzBY2dcRix7gFtZWNmuAdeueWsepErc9PP6DgVsRLKeZcWJULKEkqlCR4qxL2gRuA37z4fhv5/NSq9vuv5LRrL6JpRI8XtL3VWa4s3aZ5YVfFFJKosQZjwDuDlByXmZ0nX3QpEc+jqe0p3pAI14JxIcWmIqFCZHYO2tssR7wd54BvmJdvvt9fuiUTY/RdGY6ltyTGF5bNmpYiAuhQALgC5s3JLABeLHI58xk1L1/yWkUtB6ahkrnpd1sAqupFsjntkAkBvhEhuQPuG+K3Ze0s0ljUqJRadO9LUbNT7jEZbOYWQBSLUBkubk3PtUnIIAEQ48kcnnmrr1/z/AAWjnRejqZlVpJZUJ2RYmMXM0lOjY3F/cmZlcW5ZPu8gPMz6L7/7FHXp3oimmUOJ5FRhGwuVLLcQsyt24knce3K/AbBrNZLiZp1QpFIvp+P2yWnLOQkZdVQjcc7auI1yVe8ZG4Khu0jEHgdfGfhqS6/dkometPTVPTK8sMuQM7oqi7LjuTriGtYsgjS/cxOfIHBbODPKctLXQNHj9esg0A0BjUA0A0A0BdelelJUySo+72wSSDaXN8lAIslxl/S4/rrjnyOEU13Kkeoh/RseQ03ObxDKOyX99hIHDm6+6uQQCMvGuD4vsi6Snp/SGU4hzmAMSy2NOROMphBi0G5wQTn8Xwd34a2+IqN1++3KyUW6/o0Y29+9yxWwgve4BTE7uNiDe7FbcA+Rrn5z0LpK6u9GhYt1XlFoRIcogVDLTxTyBpA1kUmQqhsbspX5XPRcQ7pr75CiTQ/o8aRsd2QcLdvZyULMqsMG3LyR93xgcWuQARrMuLrp+4okdO9BRFmDSySWZE4ixRWMtIjZMJD8qg2Xgm1+OL5lxMui+9/4FEaX9HzLGkjSyXYcotPm4b3PgLIQ0Y3RdweLAYkm2tebt1X7iiFU+k1hkUO7MuNUxBTaLGnhEt4yS2cTEgCTi4VjbjWvMNp0u37iiwn9ApuFBUMO9gQIcrLlWKtjudx/ZDe+IGdyeDrC4p1y+9v5FHOH0UkRaSoaQxosnCxgZOsVa5TPMjtNJza/x2486r4hy2it/wD5/IokP+j4b0kQkYWKhWMTCIZ1CRKFky944DG62Hdxz5E806Tr7oUcF9AAsEFScmYBQ0BXi9IGLXfhv2oWAuDh551fNf7fvf8AgUdaH9H28qlZJUuSLvTlWuUjZA8Zkuo7m5GQsL+CNR8U1zQoidM9JSTxQXmmwZTLZYTJEgbMHBjIA0nulDKAD/8ALE6suIUW9kKJ36iIsrpLPLKYlbIJDxwlThdy5KoPZuTbi6j8Rl8S9Oyr7/7FDqHoBgGZppMY3lRUEW4cFNU6iH3neTtMSnbbMn+pcTvVdv8AAoqOvejnpqcT5Ox3MCjRFDYrKwa+R+URJUgFb8664+I1S00SianoIEITUMuaxEZQ4gtL7IFxJk7owaoZP8sD2m41h8V6df5LR3j/AEe9w99Iw3IVKmHaIV5I0YszPYEZ+Fz+V7X4nmm+ncURx6IVhms0hGKMyJTmRwZFpXVUUSXkAFULng9h4N9XzLWzQo3pv0f5Y3mflVJxpy9yxpReP3g3Ih7SLvxbA8cjR8V6fe/77Cip9R+lzSxxSCUS5gFsUIUApGwKvch194Bfjm3HI10xZ9baaI0Xw/R2oDK07F/d4lYrJy6ByO73gIcBLWJNgQtwTx822+RaPPp6f7547S3SESxl4zGxPuiUZCTyRJawJ7seSDz28bZPbnuSig16CGNANANANQDQDQHZ6WQKHKOFPhipCm/ixtbWVOLdJ7lNYshdlyFrXIvxfxyPHjR09mDrT10qBlRyAylCPPaxuwF/F/w+pHzOo4RfNA7UHUZ4G3o3ZWPaWIyB8GxyBBIsp/AgH5DUlCElpYsjGokJyze/1ufJyPn8bt+Z1rTHlQNDI1rZG3Atc245HH9z+elLmDImYeGbxbyfF72/pfnSl2AErD7zc2J5PkeD/bSkDKyOSAC5PwgAk+eMQPx4FtKigbQ1UiMGVmDKLA/QWIK2PysSCPFiRo4xaoGgma98muDe9z555/5P56tIGBK1rZG30ubc+eP7n89KQDSseCxI5+Z+Zuf+QPy0pANKxvdib3vcnm9r3/IflpS7AzvvcnJrnybn6g/9wPyGppXYGFlYWsxFr2sTxcWNv66rSYM7zcnJuRY8nkXvb+l9NK7Ae0Px3Nwbjk8HzcfjqaV2BmOpdeAzDgr5PhgQw/uGYf8A2P10cU+gNqqskkOTuWOKrz/CoAUf0AA/LRRS5A0M78nJubE8nkjxf+mmldgYEzfxN+Z+lv8Atxq0uwOkNZIqsquwDrgwv5XIPj+AyAOo4pu2DVahwCoY2IxIubWyD2t9MgD/AFGrS5g13m/ibxbyfANwP6X5tpSB1StkAYB27/i55PcH8+fiVT/VR9NZ0R7Aj62QaAaAaAazYGlgaWD61H1CGSnpFeSBhFAqtFJPTshcU8iKSslaY7B3VuYgwx88WP5945xyTaT3b3Sd81103y9Traoj0T0yTVRZaQwztTMI1qaEKNsHMmPfC2zOQTwbW4B1qfiuEN3qjq3qXXlvXbYKjj1KCkenqIkWjWRjHtusnToyWVIVdywmOyjMkjbaAWz8m5A3inljOMm5UrvaT2t7clfTd+wdUW1JWUIWKN46QxrkcNzpxWNmipkvYz+/N4pe9rN70fQW88oZ2203fepb7v025r2LaIPpySmiieGdaNkNTLMi79BKFDx4Jfcm7itvhNx3XvdRrrxHiykpQcr0pPaXR+i6kVGL0mRAjoI122xOXTZSrmpeRgUefvBi20DFiUxNvJJv/m6uT3/3raq7bb2+W42NOqikaArTw0CSeziMF5unti5enyORlOZxSe0hGd5PP8NxPKp3Nyau+UvX09Vty2DqtiQsNFHTR4nprzCO2JagOD+xmO7u72mG/wB9ze17WIA1z1ZpZHeqr/3b/Ff6bbDaiVQ1HT4np3RKVWiCEyZ9MLdkkDkYicBmISVd341uPN76xOPETjJNun0qfZrt0tbci7HlfVwpzSJtrTiQNHcpJSM4srrKS8UrSTbjMj8jsxt89e/hHk8X4rrfnq9K5qlS257mZVR4fX1LMDSyDSyjSwNLA0sDSwNLINLKNLINLKNLINLA0sDSwNLA0sDSwNLA0sGNYso0sDSwNLBfejOoRwTs8j4AwyqGu4szIQvdGpZefmBxrjni5RpFRO6zX0bwOvbJOQWEvv3cvvriNyQKWURF/IHIH0GueNTTXYbHSfqNAtG0cSKszU6IW94WL507yhwUCi7JIVIZuOO24XRLJrt8rGx1pOo9K20SWFDZEDFEkEhIp0L2a9sjMCL+LfgSTGst2n93/BdiRJ1PpaqLRUzvaUsVinCZBo9jAMQQuNwwP3lPyNzNOXuxsKrqHSERtmGMsqvt7glYlrtbNSoBBOJU5HgWIW5GiWVvdjYde6l0tw4iWOwjKJeOUPZY2WDBvAYSAM5b4kYck3XSEciaGxy6H1HpyUyRyhLkqzgrJkZFWqszuFZdq709gAfBup5yZFkcm1+gVHHpMnT9yskdYREJIsFcyMdss26IbWbIr8JIFrrfHyNTeSopcxsSVr+kEnKOMIHUWVJQ7KDBiVI4C/8AmM7kE3Fvu45rMhsSH6j0qRkaYxNgiowSKdVYhKQAoMQQilKi98TZ+PPGVHKlsNjjH1TpoSNXWCRsxlZJ1jUFJCzRhg2A3Nr7p+fZbt1dOTnuNiD1Z+mvA6U4QSZyuHYyIe15XAClCMDGI0UFr5W7RcnW4+IpJy5DY06NWUC0oEllnG/cgSFjlDMiAkCyrdo/mfpiOWNmpue3IbEv091Dp3s0cdXiWQSggrJwHLG6lFN2uI/pxfuFiGzkWTXcQqOfQz09aWE1Ozm0j5cO0vbLAVLYmyx4bwI8nIEBrcJvI5uhsTPa+j5l8YrAAY4zWLEURLBhGLICtV90fFwhBx1ms1JffUbEHrM/TDTTLDgZS+UZCyqR73lRdbYYeDcX/gUi53DxdSvkNiw6Z1TpTmI1Kx3RKdD2SjJVhpUlyKq12BSYDgX+q3DaxKOVflGxik6l0sRLGdoFlg3PdytcxlS1zjdSzF72y4Hl+EBxyt3v1GxBoZenN1BuIhAwhCbgk2g5MG/ewUgEb4BIABINlFiu5eJ4fqOpNhn6QjEsInPbipEwVSscCPmyxtcMVqCMQ3xqePK4fjNDYrvTcvTrTicLd3YRB87quD7VmCkHvwvcpwL3YXXXTJ4m1BUWtVP0hXnUiEm0ijbWbC4NRtGM4tcj9nDfCDiTk4JvzXiuuY2OL9R6Swa0UKsWmwJE2KtlKIGaNUOUWGzcZE5AnA8ktOYbFV6jqOntTqtMiiUPyy7q8ZS5drqfdkbWN3ZgAOAcr9MXiKXxciOjy+vTZBpYGlgxrFlGlgaWBpYLj0tFTPMRUsAuDlcrhDJbtDkMpA8/eXkDm2uWWUkvhCLSuFA1bTKpT2UBVkIutwJJPjYAEtjjdvOsRc9D7lLWnbpTxxbiU4OcIbFpUYLJHQCU3DXIT9qte9ipJuScuV5Vyv7sbFXWw9ONPI6YLJtowAeQsshipWwjViQ0eTVIYtcjEc+MtxlktWNiV6ai6aaYCoaEO4GRYuZBIHmKrbgLERsXYFT3P3cdrI8mrYIraanoTXSIzAU9nwuWKF8O1SQynDO4HcPl3W7tacp+H6gupaLpHBjeEnvCrJLOFb3qcySLYraPcsMRzj+8+fPXlGx1pOk9LKKweB8Ig0paSZAAZKJSzWa+YD1IAAW5A7PF0smT7/UUjz3qeChWKE0jZMfiuTlbBL7ikkBg+Y4xFvkRZj1xynb1B0XNZRdItKI5E/dMY2LSnwH2zhl+9PZfnj/0rElealk69xsQfSi0DU7LVbO5vKRmWQ4e7D98fdwu4QvgsBwTYHWVz1fCEQOjQ0bJV7rAFVJgLlgxsslrKpALE7Q8m1/hIJZNTlNVQPTxr0mISR5QMkrPdxlJIkVq9o9ssDi9hSg8Xuwvz443kbTLscqel6Ue2VqcENIcY5JWS16e15GxYHDcIFyMr8E+71XLL0smxihTpGBVtsXEILFpGe37C8rC5sr3apHaBwpAH1N5bGw2Ojh0UiIglMzuzWW8tIjhbSEYhHqX8tzGOSBZmrKNjlT03SAsJJVrpFlk8i8tJSLKWCvw6hqki2I7R2sACxyy7jY59di6YYJJIjGJcIsVQsLHaphwMrG538rgm4vdeMtQeTUkxsadPoqBaWGWcR7jQzSAGWUO8ivVKiOqmyxHbj5FjlYXsTo5zcmkNibHF0nB1ygu69l2kN7CIxbjHmJmk3FcKRZB8viONWX1Gxmm6Z0uV1hiCNIULC0stmmDMNm58xfQgZlQDe55rnkW4o7dR6R0mPJS8Kyraybk1hLg4Mbtlfbz27mykAnu4bGLJkFIg+qoOmmGaSB4N26YLFmLWbB1AJxZcbNfEG58nuC6xvJqSYZzp+l0HskW60Uc8sBZGMkl9zOpX3g5VEASK3HJJ882PJPU65CiTW0PRxfZeNjlLt5ySqpIM1hKQ1wn7rEgLfi5a7YzVl6jYg+tI+nYu9IyF2ncjC4spknuMb2CAbONlXg/euQu8TnfxBnjtemyDSwNLBjXOwNLA0sDSwW3pmjhmmxnYLGEZj71IiSBwqtJ23P0JX58/Xnkm0tio9bWekunxsBvnEkspNXTgypepAKAqAv7qKxYhW3DY+NcFmmy0cJfT/Sg0qCpdsL4utRTEEGSoUMA2IbFYoiVBLNvXFhbV8WYo0l9P9NAm9+11uEC1VK9wN7GUk43DYJeMXZcvHctqssxR596SmNeIQ5Wm9oWMuZFY7e4EaTcCheRdr2sL/PXRTlot8yFrV9DoUg/fgz7TOcaiF0DqlM2FkByyMkoFm/6fzsdc45Ztlo4+iIaZjIKjYFzEoaV0GKkvn2O6ZLwt2VhIvGINzbWaUlVERYp0jpsixZzhGMcBJWaJVBwog6FStw7Gaclie3aJIsra5+JNFo2quj9OJFmXPBOxa2nVbrDRBlMpQpkWlqGL+CYCoFzoss6++4oyfT/AEkvgKtgLqN0zxWIwpnZtvC//VlULfgxHyQRrXi5Owo836go6eOdUhdtshSxZ4pipJOXdAxVgBY/Xm3466QnJxtko9P1DofTBGQJrNHE2OFTTSFju1ZWR2JUSHFIPdr3AOPqDrlHLP8ActHnvR6RGWTdERtGcdxoxZs07lWVljkNshgzLwSQclGumaTrYiPSy9H6WSjrLCAu4GxqY1W6STlGKSXdxJjGmIN1UhiTe+uXiTWxaMT9A6S0kh9oOBk7duoplshAJbGRgbZF0xF8QgbuDAksuRCjyfXKCJKowwSIyEoFYyo6jJVJykAC8Em/kCxFza57xm9NslHsYuldKeeF1mhMcbRxMhlSAOI5VDzuZh3K0bKSotkQ9jxrg8k0mi0cR6b6UFjLVNyxVGC1dOQLlbyA4E4dx4IU9vNtPFn9oUVXWejUQplmppgZCI2KPUwsQGi3HRVVQzMh4uceRYAk2G4ZZXuSiu9MSQL7Q8xQYwAx5RpMczPAO2ORlDtgZPnwMj8tazOVJRCPR03RulTnd3TEsjFlT2mBCMmm92UcXiCBY+4k5ZcXuBrm8mRbFo6/YPSnWG84UkRo5iqafEWwDSMJSrHIs/gdoTIixAJZJoUR4Oi9NkEBMwQMCJP2mnUxWJwyUoDKXPbcWwsGPFtPEmhRzl6P0orxO6ErfI1EUgU7M8nKCMFrNFGlrgkzAebAvFyCjvJ0LpKSEb7lQeL1NMR2pUvlePLJWMMK27SDL+K6eLkFFd6u6XQxIZKaXJzM3CywvGFLzDEKrbgxCpZ7Ym978jW8eSTdMjR5LXeyDSwNLBjXKyjSwNLA0sFr6c6atRKyOX4RnCR47khFuxMuL8lvnwp1jJNxWxT2vUfQ1OXcxyzSBTOUjiuxKxmcrFGzKRku2qnljd72HGXFZWhRCq/RdLEpc1LSKomN0sA+2tQcVYqVDe5QGxb954FhnfGkKJH6j0wDpuuzCYqsl+HCCuvFGEDEyEwRX4YjMWHIyeLKxRrS+iqU7iiVpCI5O43VVOdUkZwUXuPZrEMQLygXuFVzzSsHleg9H3Z3ilEqsiM20oAldlt7tA/3uS3g8KeNdJZGlaB6Wl9FUtrvPLb3IDDZAkMssMZMdmYWhMmL8sMhwRrm80uwoiV3pOnWF5UmkI22cX27R4orBZTfkysWRLW5X5860ssroHL016VhqIElknKF5ljOIJxBkhSzdtgzCVmFyPg8NclbLK1KhRDh6HE9ZHAJGWOSJJQT3P3Uwn2+1Tdy3uxYE3I7Se3TxXpsHbr3QoI6ilp45QFk7ZJWuMSamWPJ1YjEqqqCO34SeL6Rm6bYLbrHo+mSnMqvLE6w5GN+91YZsDLiCFzsEXlBdfme3WFllYor/TnpWGpgjlecxs0pRr2xsBwimxvIxIAF8ub4EDLW5ZWnQLWL0FAcvezWsCr4qqhmkSMQMHs26C30W/HAPGs+NIUcY/RNPaNHmkWUxpIwO3YE+zK0QBI94WnIF/4Ob34eNIURvU/peCGIyxmRCIoHxcqQHZYVeBubifvaUjwFBFvohklaTBjpfpSB6VaqR5rYNISuAU2SsbbUsPjHsy3PP70ccDKyyu6FFvSeg6ZXgLySShmCvGpUGwZMpSxx9yMgCVv8SkMQdZeaTFHl/UHQYoDAFlJEhKlnxxICxETpif3LbjAf/ibm9wNwytp2D0HUPRVMqMRJJGY4mJDdzEiSsCysFBAjYQxAfCLSA5E2zwsshRX+j/TMFZCC7FG3mBYMb4fs6+LNwDKzE28KblRdhqeRxYOfpXodPKauOe5MZVEYNjbmQuwW9mJEYAvwMvnxpPI9qBOf0XT7ayJLK5ZFYIgUsQ4hJkDOEUpHuMHsbdnLJdgmfGkKOkXoOAhmaoYAlsOMi0doSJwEBJjG4b+B47lFzqvNIUcKn0hTBHdJZnKEoVGzcERRymc5MAIV3FU/iQche2niyBH9W+loqaF5o3JtUGMAcrgXqQMTb7uyoPcx7+cTa+oZG3TB47XWyDSwNLBjXOyjSwNLA0sFl0DpXtMjJkwCRtIcE3XIW3CR3Gbcji44BPy1mc6QPWD0E8ULTmqkiAUh/clO1gLA+9HaQe4NYj5jXJzvainWT9HanFFeYFQNxmhAb97WxkrEZB2/s8duSTe9vlp4jBHX9HLbphMshxJydactHbMoMHMgza4GS8EEkDKx1fEYI/T/AEEZMgZyCszRXWEul1qYaazPmMXJlDBLG4HnnTxb6A5dT9GvHTPVSTEuFRyjRm93jppGV2yurj2geRzje4yA0WRvaiHdPQYYKEqGZ2wGOwALt7FkAxl5sK2O1wLlG+HgmeI75FJcH6O0E0cclQ9ndOFhCkxn2PM3LkI/7WAOGHZe/OniMhG/UJQiyvUOqlEc/s92G40IQAbliRvANcixUgZedXxGyneH9GzE2Mz3VlVysF17lDAxkyjcALKpFgQbixtyeVkOXSPQQZryzXValoGVFPISaOFjnfsY53AIItbm5A08V9C0cvS3pCGojSSSSTviaXGOMXAWV4gAxbuJKeLDg+b6niMHX/w/UnBaolr2N4LDh6ZGxIlJZr1KYiwyII44vfEYN+lemndpKaSoqWp41ifaVWHM1PLUKZI8ysOO3Ynu5I+t9Z1+gIdZ6FMdXFS799xZiW27WMKuzYgtZwwXtNxe/IXWvE25CjvN+j8qA2+zDKUHGA5WjWdwEVnDPIwgPAGINxn2nTxH2BLPoic04D1VTtI0hEOyzWCpUyApEZRZyIWupCkGQ+eSZr3bBUeo/RZpIdzeEh3GXFYzawaZSQwY9w2SWUgW55OJ1qM7dNEPKa62BpsBoBpYGgGmwGgGgGlgaWBpYMa52BpYGlgaWDaOQqQykgjwQbEf3Gj3BtvtbHJrWta5ta5Nrf1J/M6mwM+0v5zfxb4j4sRb8iR/c6bFHtD/AMbcZfeP3vi/P5/XTYhvFXSKHVXYCQAOL/FZ1cX/AByRTfzxo0mU5vO5vdmORBNyTcjwT9bauxBvv/E35n8P/wCV/IfTTYGTUueS7nz94/OxP/YflqbANUufLsfP3j8zkfzIv/XTYpKqetVEiJG8rFYxZRwPu48kct29ovew48amlWCIJ357m5OR5PJ+v9eTz+OtbEMJMwtZmFvFiRaxuLf3502Bkzt/E35n8D/+h+Q02AE7glsmu17m5ubm5ufnzzqbAxvNcHJrrbE3NxbxY/K2mwMid+O5uGyHJ4bju/rwOfw02B2pepTR/u5HXhl4PyYENb6Xuefx0aTKcBMwFgzWF+Lm3IsePxHB1diGmlgaWBpYGlgaWBpYGlgaWBpYGlgaWDGueoo01AaagNNQGmoDTUBpqA01AaagNNQGmoDTUBpqA01AaagNNQGmoDTUBpqA01AaagNNQGmoDTUBpqA01AaagNNQGmoDTUBpqA01Aaaga64lGgGgGgGgGgGgGgGgGgGgGgGgGgGgGgGgGgGgGgGgGgGgGgGgGgGgGgGgGgGgGgG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548879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AutoShape 2" descr="data:image/jpeg;base64,/9j/4AAQSkZJRgABAQAAAQABAAD/2wCEAAkGBxISEhQREhISFBUVFxcXGBgVFRcVGBoaGRcWFxgZGRgYHCgiGBolIRcXIzEhMTUtMDAuFyAzRDMvNygtLi0BCgoKDg0OGxAQGiwmHyQsLCwsLCwsLywsLCwsLCwsLCwsLCwsLCwsLCwsLCwsLCwsLCwsLCwsLCwsLCwsLCwsLP/AABEIAMIBAwMBEQACEQEDEQH/xAAbAAEAAgMBAQAAAAAAAAAAAAAABAUBAgMGB//EAD8QAAIBAwMDAQUECgECBgMAAAECAwQREgATIQUiMQYUIzJBURVCYZEHFiQzUlRxgZPRoUOxFzRTYnKCc8HS/8QAGgEBAQEBAQEBAAAAAAAAAAAAAAECAwQFBv/EADcRAAICAQIEBAQFAwQDAQEAAAABAhEDEiEEMUFRExRhkSJScfAFMoGh0UKxwRVikuEjQ/FyM//aAAwDAQACEQMRAD8A+HW100kFtNIFtNIFtNIFtNIFtNIFtNIFtNIFtNIFtNIFtNIFtNIFtNIFtNIFtNIFtNIFtNIFtNIFtNIFtNIFtNIFtNIFtNIFtNIFtNIFtNIFtNIFtNIFtNIFtNIFtNIFtNIFtNINtdaA0oDSgNKA0oDSgNKA0oDSgNKA0oDSgNKA0oDSgNKA0oDSgNKA0oDSgNKA0oDSgNKA0oDSgNKA0oDSgNKA0oDSgZ10og0oHqOm+l4ZEpc6vblq77abDOt954VDOrcXZPpxfXy83H5ISyacdxx83qp/lUnSron3NqN1vzKzqnRWghilZgTI88ZUD4TCyKTlfuBz/wCNerDxKy5JQS5KLvvqv+CONKyTS9ChEUUtVVbG8CY1WIzMUDFNxwGXBMlYDyTieNcp8VkeSUMOPVp5tuldXS2dun6fUKKrdnb9VNtpmqJ0ihi2/eoplEu6pki2V4zyUFuSLAc/TWF+IKaisUG5Sv4XtWl1LV2p7dbfIujuYPpcM0bRTrJDLHUOsmBVg1PC0zxvGT2PwvzIs4PPjTz7ipKcKlFxTV9JypNPqvblTGjsyJ0PoJqUZw4W09NDbG/78yAN5+7t+PnfXbieLWCajV/DKX/Gv72RRs79Y6NSQ7iJWPLMjFNv2YoGYNiRluH8flrHD8TnyKMpY0otXeq6VXyorSXUl/qlFu+ye2J7ZfHa2ztbn/o7+X7y/b8OOXF9cf8AUJ+H4/hPw+97182nt153W9DRvV7lJ0fpb1FRHTjtLtiSR8AHLsR9FAYn+mvdxGeOHC8r3SXv2X6vZGUrdFi3pg79RBuqRDBJUK4W4kjWMSoQL8ZqVPztf568645eDDJp/NJRa7Nun7NGtG7Rz6J6cNQkbiQLuVcFJbG9jMGOfnkDHx+PnV4rjVglKLjdQlP/AI1t+tkjGyRN6dgZJ2p6syvTpuOjwGK6B1RirZMCQWXji+sR4zKpwWXHSm6TUr3pvdUuxXFdGdKj0isTSmeoEcMQhG4Iy7O80KzCNIwRcgE3JIHH4ga5w/EXlUVihcpatr2SjLS23XflSGiuZHPpxGMpiqY5Y46Y1IZVsxAkSMxuhN4nu1/nwARcHXXzso6VPG03PRX6N2nW62/x0Jp9Tf0/6VNUkLiUJu1DQWxvbGIS5eRfza2nFcesEpRcb0xUufeWmv8AJYxsqui9LaplESlV4Z2drhURFLu7EDwACf8Aj569PE544Metq+SSXNtukl9WZStlsPTtPIpkgrBIkbIJs4TEyI7qm6q5HcQFhfkEXHHOvJ5zLB6cuKm09NO02lelutn22a9TWldGRh6cYT1UEjhPZVmZ2I8iM4riLi+bMgH/AMwddPOxeLHkir1tJL67vvySbf0Jp3a7EzrHp2kpmeKSubdVQcRTGxLIHVc9z/3AXtrlw/GZ86U44lpb56uzrlRZRS6iq9GyI1D7wMlZsgOF/dvKEbBxf4gsit8rg/11IfiUJRzfDTx6tu6Vq19WmvRhwe3qZofTdK6zF61kanDNIopiwAEywghtwZXLobfifppk43PFw04rU6r4q/p1dvRhRXcw/p6kSOKWSuZFn3DH+ylu1JXiDNaTtvhe3Nr/AD0XGZ5TlCGJNxq/i6uKe23qNKrmZl9EzB5IgytKlXHShQOGMiSOHy+6oCci3F/w0j+KYnGM2mouDnf0aVV3323GhkSu6NTBJDDWpK8ViytGYg4uFJhdmO5YkcEKSLkA212xcRmco+JiaUuTu66/Eq2+ttXsyNLozt+qp+0G6fui4LDcx47YzJ8N/wALedYX4gnwa4rTzra+8q50XR8Wkrer9L2BTnLLfgWbxbHJ3THzz8Hn8denh8/jOaqtMtP1pJ3+5lqiWnptzRGtzXhjaK3cYlZY2mBv8IkdUt/X6a4vjYrilw9P69L3aj7Jsun4bJsfpimAphLWGOSpjSRVFOzqA7MigsHv5U/LXF8dlbyOGO1BtP4qeyTezXr3LpW2557qVE0E0kD2yid42sbjJGKmx+YuNfQw5I5ccckeUkmv13MNU6I+ulAaUDOulEGlA+u+mqWsFJQmOWrhSNGZ446cyLKHmklBBLBTkjqOdfjuOnw3mMylGEm3s3KnGopdr2aPRG6RFr/Sb1UEaGKopdueqdY/Z2kASZ0ZFBUgDELbXXF+JR4fK5KUZ3GCb1JbxTvn3YcLXYiy+jpqqOBZkqYHp0MOXs5kSSMO7oyhTdXGZBB4NhyOddY/imLh5zeOUZKb1fmpp0k07W625rf0JobW5LrOkVNUj0klLVwwL7P7PIYxIy7ERh98qnnNTftvibeRrlj4nBw8o54ZISl8WpXS+KWr4W+z7812K03tRKHp9qf2eKCCrkpw9UZcozug1FP7PkoKqpRV8cgk3uBxrh5yOfXPLOCnUNO/w/BLVT3btv0aXdl01VEKj9LzUipHFFUz51VNNI+wY1SOAvwAxuzncJ+nb+OvRk/EMXEyc5yjGoSilqttyrtslt+5lQa9yV6j6P1GXdZaislG5uJA1O4Xh8kXItYW4/LXHg+J4LHpjLHCO1OSmu1Pp1LKMmcD6XY1f2ns1mW77R7Ls927lnhvXw2s/vfFj92+un+oR8v5PVCq069W2mqvTV3XTlfWho31Fd0LoVdCauokoZJJ5UKIjITGd5vfs2LAjsyUC/8A1Pw16eK4vhMqxYo5koRdtp7/AAr4a277/oZjGSt0W8VBUybTy0E0LmnnopRFGWVYXQiGRAz8lSxBW97KPw15HmwQ1xhmUlqjkWp85J/EnS61zrmapvp6HKg9OTUnssUcNTOq10FVLIITGqrF2hVVjkzWZifHyHOrm43FxPiTnKMW8coJartvq2tktkFFqvqcqij6nU09TTVUFVYncgZVtdlPEUirYOjDwT8LAH5nW8eTgOHy48uCce0lfSvzJvk0+aXNEak00yV1bos9XvQSQVMUbNTSxS7Jezx0qQSK6g5Ym3BF/h+h1y4fisPDacsZxlJKcXHVWzm5Jp8rX3yK03sQ6D0s8MjwpS1Zilpngln2+S7uHEgiLXCLii2uCRc+eNd8v4hDLBZJZIaozUoxvolVOVc3bfboRQraib0boc1I1JCsNTNHHUSVEsogKAZRLEqqhOTWsSTx8X4a4cRxmLiY5ckpRjJxUYx1Xylbba2XpzKotUis6d6PnpJMljqaiOWOWCYLTmJ1SRCuSF2szAkED/22+evTm/E8XEwqUowcXGUblabTunS5EUGjX9T6ilhqFp4qmolqEEV9kxLHHmkjk5m7OcFAA4AubnjWl+KYeIywlllGMYPV+bU26aXLklb57vbYaGlsdes9HrZKRVSjqfaJhCtUSvBFMpSKzE92YKM34xjWOG4nhcfEtyyx0R1OG/z7v23S9GGpNcty59QdLrqjcwqa1InjC7HszleI1VlvlaxIP568XCcTwuFrVCDkm3q1ru3dV0NSUn1OHTKWrSpp9yiqXphDRrIMOUmp0TGRBfyrKR+Ksw+Y104jJw88E9GWKyXkrfZxm3s/qvZ0RWnuttihp/TdaPtC9JUftEZWPs8k1MMvPPHajflr6EuO4V+B/wCWPwPff/Y1+u7M6Zb7FpQL1WmhoUgpZzsrJvRlQA2U8jgBvIOLDuHIP9NePL/p+fLmlkyR+JrS75VFLl9VyfM0taSpHak6ZVUru0NLVzD26KoXcQh2i2p1kVmJ/eDdxy+Z7tYyZ8HERSyZIR/8bg6eylcWqXba6/QJNcl1Keq/R+Y45Wjiq6h2FokMJiMZJBzkbKzEAEYi4JN9e2H4ypzipShFL8z1XfpFVtb6sy8dF4/Q5fam6oIardKMfZtg33WhMVt3LHbyOV/NuLX14VxePwFweqOlNfHq6KWr8tXfSuV9TWl3qK7qXouWohpiy1EckNMsRT2ZnuyvI/xhrWOYGvTh/FceDLkS0uMp3etLZpLl+hHBtIsYqWpSZIB01mpBCKRpdtxMYmX3rWzxuXZ5LW+nz515pTwSxPJ5ismrWo2tOpPZcuyS5lp3VbGsX2nA1GkVPUvBFAsUyBcCTnJmY3uGRsWUqwIsQPx0a4DKssp5Iqcpaou76KrXJq7tNch8SrY+bepOnmnqZoSXOLcGQFXIYBlLA+GIYE6/UcFl8bBHJtuunLtscZKnRW69NGRpQM660BpRBpRRqUBpQGlAaUBpQGlAaUBpQGlAaUBpQGlAaUBpQGlAaUBpQGlAaUBpQGlAaUBpQGlAaUBpQGlAatEGlFGlAzrpRBpQGlAW0oEqfp0qJFIyELNltm4OWJxPANxz9dcY5scpSinvHn6dTbxySTa2fI16hQyQSNFKuLra4uDa4BHIJHgjVw5YZYKcHaZJwlCWmXMj211oyS5emSKjOwXFXKE7kZuwtcKA13tktyLjka4xzQlJRXNq+T5evb9TbxySt8uXNETXajB0aBgoexxYsoPyJUKWH9g6/nrOpatPX7/gtOrOdtaoh0khICsbWYEixBPBK8gG68g8G318aymm2uxWqOetUQW0oC2lAsX6HOFLlBwocrmhkCG3cYg2YXkG9vBvrzLisTlpT61dOr7Xyv8AU6vBNK69fX25nGq6bLHnmuODBWuy+WGQAse7j6eOPrrcM0J1pfPczLHKN2R44SQxFrKATcgHkheATduSOB/XXRtJpdzKXU0trVEFtKBsiEkAAkngAckn6AajpK2FuTqrok8YuyqQGCHCSOTFzeysEY4NweDbwdefHxWKbpPpe6atd1fNfQ6ywzirf90/7EOeAozI1rqSDYhhccHlSQf7a7walFSXJnNqnTE0DIQGFiQrf2ZQyn+4IP8AfSMlJWvutv7hprmc9aog0oC2lAaUBpQGlAaUBpQGlAzbW6ILaUBbSgLaUD2lFVJswKwY7ESzIMWIMqST2j8fezib6WTXw8mKSyzcf6pOL3/pajv+lNfqfRhOOiKfRWvrb2/Xb2LKjqU3twucTJFuA3QFBDCpLARFphfcGNwARc+bjzZMUvD0pb1Kuu+qT+ZKPR3Vv9jrGcdeq+qv6UvS31Kpqg7QhN8PYypXA23gxK/LlxZbHXqWL4/E6+J3/pr+3c46/h09NP72TpK5d5QcjEKqpcDFsQGjTZe2J7Q5J8HwTbXBYJeG2vzaIrmr2b1Lnzr/AOnTxFr35apP9tn7hZxufLc2sWfckDn3mQAqdu2QH1BBHbc2to8b0el3VKuXyXyvs009xqWr1ru+/wA1ffI5RMCQomfBKiqZbpgTnEu0wBjKoMhIMse0sDYX43KLSb0K3GCe98m7XO3tW178rfWJp7atlKT91t0pdd62N6qXInafCcwxLutmeUll3FMpQEsV2+63IW3z5zCDj+dXDU/h26pU6vld7dGWUk/yunS3+jd719DnuXQrFIEmKtjLtNEP/MzO4Fl93krIQPoLcXtrWj4rmrhe8bv+mKX1pp/ruZtVUX8Xeq/qfttRuK9VliEdxG1UxmtEQGQx0ysSMf3bMJTj/wAcDU8BvHLX+ZQWnfk7lXXmlSsviJSWnlq326Uv25msU0fsyLj2iJVMbB296GBZtkJyb3bPLkcfho8c/Gbb3tu1X5a5ar/Sq57+oUo+GlXTl6/Sv37ED1cu5tsuTtlISq5SKFONiHKKygm9oyWxt8r216fw/wCDUnsqW72d9draf/6VWcuK+Kmue/r/AIv9Ohr1ahEks1WJSFkDsqBX3snU2jZcbBQTYm9sRxe9tXh8rhCGHTuqTe2mk+d3z7bXZMsFKUsl8+m9/T76Fv7VHvM/kb7NcoSCvspQHleRlxbXi8KfhKP+1Ln113/Y76467fft/t/khRVQaJWnVpHMSLJdCWbGsR8SbcnbB/trvLE4zaxOlbrfZXBq/wDl+5zU04pz3db/APL+DsCxlJkqMv3xiwTEqGxxXeaM7Nxewt24nwW1iorHUYV+XVb5ve3pT+L63v60atue8u9f/a2/x+pMSdN1iGxyWDNwXV7orK5yaMib8UZe/g64vHNY0muTlS2a35bJ/D6NPbkdFOLlt6X39d63+jW55F6eQSQktIUU9rJGQ6IJWPw2Fn8sBz8Q519lSi4SSSt87ezdLr26Hg0y1LnX9tz0E6r2tJss5miYPTpIhdQ93adMQg4N/Aa9/lfXzY6t1C0tLVSadOtlF3f+KPXKtnKm7XJPfva5Gxq+UjF9thWbgwNjkZTFl28+VI+l9PB5y/qXh1v2S1V+9jXyXT4r2+tCSaRxdJgkxjpbSOH4RIissZbE4nc7iv3gfn41FjhF1KNxueyrm3s+fy7X0YcnLdPeo7/Rbrl39zo3UFVlEIKxH20ldo25DmC6lfGViq/K+s+XlJN5N5f+Onf/ACrftzZp5Un8PL4unsc6ae9pC7CXZhDHmJmIaXPKTaZiQBFdRYsD5ONtanjq4V8OqVdUrSra0u+72X6kjK/ivelfTv1p+n1OtS8ZWpVThGz1LDbBBIe5jBiZCsoPaARiU55FtZhGaljbVuoc66c907j681IsnFqSXK3+/Lat/wBmjwNtfoaPli2lAW0oC2lAW0oC2lAzrdAaUBpQGlAmJ1aoAAE8wAAAAkcAAeABfga4PhcLduC9kbWWa6v3M/bFT/MT/wCV/wDenlMPyR9kXxsnzP3H2xU/zE/+V/8AenlMHyR9kPGyfM/cfbFT/MT/AOV/96eUwfJH2Q8bJ8z9x9sVP8xP/lf/AHp5TB8kfZDxsnzP3H2xU/zE/wDlf/enlMPyR9kPGyfM/cfbFT/MT/5X/wB6eUw/JH2Q8bJ8z9x9sVP8xP8A5X/3p5TD8kfZDxsnzP3H2xU/zE/+V/8AenlMHyR9kPGyfM/cfbFT/MT/AOV/96eUwfJH2Q8bJ8z9x9sVP8xP/lf/AHp5TB8kfZDxsnzP3H2xU/zE/wDlf/enlMPyR9kPGyfM/cfbFT/MT/5X/wB6eUwfJH2Q8bJ8z9x9sVP8xP8A5X/3p5TB8kfZDxsnzP3H2xU/zE/+V/8AenlMHyR9kPGyfM/cfbFT/MT/AOV/96eUwfJH2Q8bJ8z9x9sVP8xP/lf/AHp5TB8kfZDxsnzP3H2xU/zE/wDlf/enlMHyR9kPGyfM/cfbFT/MT/5X/wB6eUw/JH2Q8bJ8z9zP2xU/zE/+V/8AenlMHyR9kPGyfM/cx9sVP8xP/lf/AHp5TB8kfZDxsnzP3H2xU/zE/wDlf/enlMPyR9kPGyfM/cfbFT/MT/5X/wB6eUw/JH2Q8afzP3IWu9HMaUBpQGlAaUBpQGtkGgGoD38noWAwUrJK6yzxrIxdlKKNiSduxUztaOwNz518hfiE1kmmtouvV7pLfl1OmnYh0PoRpJKqDdXchaAKwvtlZQzliMcuEF7Dm/HOus/xBRjCdbO/rt+3Mmki1vot44JZxPFIIwjhUyzaKRIXWTAi6LaZb3HBBF/F+kOOjKcYaWrv3Tar9g4lrB+jZnRQKmJZLsZS2QjRRHTOouVGTXqUuRxY/hz53+KJN/C66d27f8F0FLRekJJIJphNEDC8yY9zBzBHvOVdQVAxDWJtcgD569M+NjGcY090n7uuX1MqJbD9H2TGJamPJJpYXcq+GaS0cAUKEyHvKq2XI4+Q5PB/iNK3HonX6Sffsi6DT/w3lwMntNNj2YEllL5KrEKGANxlwPnp/qkLrS+o0EWm9EM71CrURWgkaIHGTvkSKSZwot2gCJ+Ta9hrpLj1GMW4vdX02TaS/uNJKX9HErGRY6iJmjKCxWRQWbbJUMVscRLGT5+L+hPP/U4JJuLp329en6DQzeo/R4SUWKoQlo15dZBlK0lWFVRhdExpW7msL/OxuJH8SW7lHr6cvh9d/wA3Qug8Lr6pzGqBoBoBoBoBoBoBoBoBoBoBoBoBoBoBoBoBoBoBqgaAaA9VD68qliSHGEoihVUq5FgpXxnbwSP7n668D/Dsbk5W7f0/g1rZZem+vTVUzJajhOBkMjRGxaFbx5tmLAEAZ84+flrnl4OEIreT6c+/PoVSLqoWvZWRhR+8eMSJNFIuUzx0jhWXJsnyqFTI2+C5I+XGODEmmnLblTXLf0LbOUNV1K0RUUN1dYVA3AYWYwJt+bLb2iMHG4tfza2q+Gwu7ct/puLZrFJX7e0q9NWKVgXXBwhkkFOVSQW7mYTQ/VfNyMTY8GFy1Nyteq6XyJbPNP62qFZrw0wbNmb3bXzLKzMe74i0aEnzdFPyGvT5CDX5pe//AF6k1BPXdSAQIqcAhQQEYAheVBGXIHyHy0/07H3fuv4Go2pPX1TFubcNIplvuEQ8vcEHI3ufib89SX4bjnWqUtuW/L9hqZr+vlTZl26ez/GMGs3GPcM+7jjn5av+nY7u3t9P4Gpm0vr6qYsWSBi64MSjEsnJwYl+VuTx45Oi/Dsaqm9t+n8DUzyevfRkaAaAaAaAaAaAaAaAaAaAaAaAaAaAaAaAaAaAaAzqgaAaAaAsugwSO7hJNpRFIZX82itZ+By17gAfMkeBcjnlaS3V9vqEX9RD1LsdKncjcxvFI0scZcqIVUhZWDFk24Q3kLgDcjk8E8XJqmXcsqk9YyhDBacI6QgxvHdmkFOVNmkOTWWA8WAxvxY25pYN636+xdytpaDq45RiDfH9/ALORCgSxfiUYQWX4gVTgHXRywdv2f3XMm5Bg9FVbRGXFACm4l5I7OosXOeeK4qQxuRrb4mF0hRhfRFeSVEAYjzjLEwv/DdXtlyLL5N/Gr5nH3FM3j9D1hRmwTIMqBBLEzFmBYjtYhSqgMQbEBgfGo+JhYo59P8ASjvM1NLIsUy/9OxkdhtmW6heGutrc830lnSjqStCjes9F1Kkba7is0aLcrG+bhCI2idslcB1JHNgb3tchHiYNbijg/pCtD7ZgOR8d8fP7nkHKxH7RFz/AO4/wtbXmMdXYodR9KVES7lkdBGshKyRngpG7YgNeQKJUuy3HdqQ4iEnQo3Ho+qG4rKquiq+Jki+Flle7NnigCwyNzzwOORp5iG1CjpH6KqykjMI0ZPutLECQDIHa+dlQbUhyPBx4J1HxMLSQo5R+ja1iAIkuSF/fwCzEoAhu/D3kj7fPeONXzGP7Qo5VHpWrSJ52i93HiWZXRhZljYMuLHJbSxm4uO78DarPjbqxRMPoWtKKyRh2u4dFeMlCpxxJDWLkhuz4u08awuKx2NJBofTFVNGssaIVYXW80Kse50FkZw3LRuBxyRxrpLNCLpijuvoytKo4iUq4Uod6GzZEBbHPkm44/HWfMY7q/2FM1pvSFZICY40cKyKSs8LC74BeQ9rHcTnxz+BtXxEFz/sKEXo+tYEpEGAaNbrLE3Mu2IyLPyp3Y+7x3fgbPMY+4oxF6RrGOKxKxyxsJYSSclQkDPlQzKpbwCbXuDp5iC6/sSiD1Lp4hCgyK0l3EiLZtsqbDvUlWv548W1uE9XTYEHWwNANANANANANANUDQDQDQEigrZIWzjNjYqbhWBDAhlZWBDAgnggjWZRUlTBZx+q6tSrCRQVYMnuYewqEA2xh7se7S4WwOPN9cvLw++pbNh6vrRwJVW238MMK/uyjIOE+EGNO3x26eXgLND6rrOPejtdZOI4hd0KkO1k73ui3Y3JxF76vl4LoSzeb1fWspQyjFldWtFECwdBG+RCXJKqoy88edRcPBO6Fmjeq6sghpVYMSxDRQsLkKMrMhF+0WPy5t5N3l8fYtmyera0XAmHc5c3jiN2KqhPKfNVCkeCLjwTd5eHYlkAdUlEpnBVZCCLqiKLMhjICBcR2kjx/wA634cdOnoDt0z1BU06GOGTBSwc2RCSVZGHcVJteNDjext45OpLDCTtiyRD6qq0BCSIl2DdsMK2I2j22TtB2YrgWBx5vc3y+Hg+n9xZpU+p6qRGjaRcWXGyxRJZcUXFSqAopEaAgWvjzfVWCCdoWbS+q6xlKGUYlSlhHEoxZZFbgL5IlkufPdfyBaLh4LoWzaX1bWMrI0oIdWVvdRZFWEgK5YXC+9k4vwWJ86Lh4J3RLMfrZWdvvR2srj3cVyyNGyuxw72vFHdjcnEXvp5eHYWRp+vVDx7LurJZVAMcZICpGgCvjkvbFGDYi9ub3N9LDBO0LJUvq6sYYtJGwJJIMEBBYkkuRt8v3N3/ABdx55Osrh4fbLZGo/UFTEFWOTEIFC9iGwWSSVfK890jn/7fQDWpYYy5olkuX1jWta8w7XEgtFEpzBUhiVQFj2i973tzrK4bGuhbZ16f60q4mQ3iZVIOGzCosGjfEFUBVcooyQLAlfxOsy4aDWws4frdWWx3Ex4FtiCwCmIhQMO1Lwx9o4OPjzrXloCxJ6urGuWlVr2veKE8DAheU4jvGhw+G63tp5fH2FlZ1GuknkaaVsna1zYDwABwoAHAA/trrCCiqRCNrQGgGgGgGgGgGgGgGgGgPqj9Eo5KWjXaiAMKvK8bQLLkKeV8cjIzhmkCAgpbu8+NfAXEZo5Zu3zdJ3VWulVyvqdaVECh9MUe7VwuWEWdNtSEgvZgzOqvjj5IRntZfJHGuuTi82iE1z+K109Nv3SvcmlEfqfpGlWnqHiMu8hjKK0sbr3JCXjUIpacqzyjMAJ2g34N+mLjcryRUkqd26fd09+WyW3PfkRxVFvSej+nMkUbMwBzfPdiEj3ipbA5KBAoZp7I/N4zzyNeWXHcSpOSXpVbLeXv03XculFL0T0lSyRzGZ5o2WoCKzMigw5xgsIgGd3xLngY8Du4OvVm43LGUdKTuP70+vb9yKKLWr9BUmFS8PtD7aSsvvYiFKU+4gBVTvhnNuCCtgD5F/OvxLMnFSpXXR9XX6bF0Ix+pHT1ezySMpkKgpPFxG9VtJIxCMO2EiQjjwb482r4/iGtkuXVPnpuufV7DQjSn9K0ZpolIO4cZCTNGryN7KXMRJX9lTdJS73+Ac9wOrLjM/it9OXJ0vi58/idb7d/QaVRwg9D07R1roZ5BCajaa4QYxwZxnEp7/J+0lbfCD94a1L8RyJwTpXV9d26fXbbfcaESB6L6exm95LGqVIiQ78bloxNDGz4bYJDK8jhxdQE58G8fH8QtOyfw29utN1z6NJVzGlGepelKFlJF42SBLqk0bhGEMj5Eqv7U5kVYyEsRfLwQdZxcZnTrnbfNPdWvX4VW+40o+Za+6cxoBoBoBoBoBoBoBoBoBoBoBoBoBoBoBoBoBoBqAaAaAsU69VqAoqqgAAAATSAADgAC/A1wfDYXu4L2Qtlz6V6vUSzhZairkXCQ4LPJkzBDjZRIhkN7HAMpNuDfg8c/D4owtQiv0X8FTZddTkkjq6OMVc+E0wWRVqZiAu8qlSWe6kAkEeVIIuSMjyhixuEm4LZdl/BbIfqX2imhp5lrqtt0nJfaJCLbcUgKnjjvZfvDs83uo1ix4pNxcI7ei+/7Bl9WUiyTSrHX1kQXOyipkkAVamamDj4mIAh3GvYe9HKgX1xUYqKuEX+i+pf1IR6bMSQtdXWUjuM4IePbqG30xckRM0UYUn/ANS12JGt1jX/AK4+302B1rOmtGGH2pWFu4Kd91U4xVUgl7gC0b7CgAcd5s7WF8pQf/rj7L0/n/ofqdYOlyEspra0YyAXaobJ0ylTNMC3u2xWQXU2F+cPeajWPnoj7L7/AHBQ0jTF6tJOpVK+zM3JncZou4gIBY87mwLC/EhPy13ljxpRaxx39Pv1JbLuo6cY3ZW6lWtbgftDr4SrfMlgLqwpktbgbvDMAC3FKDX/APOPt9P5L+pmtpGylVautuHcrH7S5dlDV6pDHf7zCmj7iGJ3BYfxFHHs9EfZen8gg0noen95lIxU7aRszRizO2MhujFSUIKkXIvfzbXZ8TPYlFJ6s9PwUkaFXkZ5G4UkWQCKF2DXRWLZSkchbYci97dsGaU+fQjRaSeiacXAqWY7TODaymwQiXIr+6ORHzUY8yA8a5eZn26/f3+xaK/076ehqaUMxaN96RTLkgRQEhKCQOwtkzMqkW5bk8W10y5pQntyrl7kS2L5PQFOTGNxgHNzckOoJhQg3j+7mzm6LYDkqAWHDzU/v7/yWjx/SuiZ1fs0mQsHb5qzBY2dcRix7gFtZWNmuAdeueWsepErc9PP6DgVsRLKeZcWJULKEkqlCR4qxL2gRuA37z4fhv5/NSq9vuv5LRrL6JpRI8XtL3VWa4s3aZ5YVfFFJKosQZjwDuDlByXmZ0nX3QpEc+jqe0p3pAI14JxIcWmIqFCZHYO2tssR7wd54BvmJdvvt9fuiUTY/RdGY6ltyTGF5bNmpYiAuhQALgC5s3JLABeLHI58xk1L1/yWkUtB6ahkrnpd1sAqupFsjntkAkBvhEhuQPuG+K3Ze0s0ljUqJRadO9LUbNT7jEZbOYWQBSLUBkubk3PtUnIIAEQ48kcnnmrr1/z/AAWjnRejqZlVpJZUJ2RYmMXM0lOjY3F/cmZlcW5ZPu8gPMz6L7/7FHXp3oimmUOJ5FRhGwuVLLcQsyt24knce3K/AbBrNZLiZp1QpFIvp+P2yWnLOQkZdVQjcc7auI1yVe8ZG4Khu0jEHgdfGfhqS6/dkometPTVPTK8sMuQM7oqi7LjuTriGtYsgjS/cxOfIHBbODPKctLXQNHj9esg0A0BjUA0A0A0BdelelJUySo+72wSSDaXN8lAIslxl/S4/rrjnyOEU13Kkeoh/RseQ03ObxDKOyX99hIHDm6+6uQQCMvGuD4vsi6Snp/SGU4hzmAMSy2NOROMphBi0G5wQTn8Xwd34a2+IqN1++3KyUW6/o0Y29+9yxWwgve4BTE7uNiDe7FbcA+Rrn5z0LpK6u9GhYt1XlFoRIcogVDLTxTyBpA1kUmQqhsbspX5XPRcQ7pr75CiTQ/o8aRsd2QcLdvZyULMqsMG3LyR93xgcWuQARrMuLrp+4okdO9BRFmDSySWZE4ixRWMtIjZMJD8qg2Xgm1+OL5lxMui+9/4FEaX9HzLGkjSyXYcotPm4b3PgLIQ0Y3RdweLAYkm2tebt1X7iiFU+k1hkUO7MuNUxBTaLGnhEt4yS2cTEgCTi4VjbjWvMNp0u37iiwn9ApuFBUMO9gQIcrLlWKtjudx/ZDe+IGdyeDrC4p1y+9v5FHOH0UkRaSoaQxosnCxgZOsVa5TPMjtNJza/x2486r4hy2it/wD5/IokP+j4b0kQkYWKhWMTCIZ1CRKFky944DG62Hdxz5E806Tr7oUcF9AAsEFScmYBQ0BXi9IGLXfhv2oWAuDh551fNf7fvf8AgUdaH9H28qlZJUuSLvTlWuUjZA8Zkuo7m5GQsL+CNR8U1zQoidM9JSTxQXmmwZTLZYTJEgbMHBjIA0nulDKAD/8ALE6suIUW9kKJ36iIsrpLPLKYlbIJDxwlThdy5KoPZuTbi6j8Rl8S9Oyr7/7FDqHoBgGZppMY3lRUEW4cFNU6iH3neTtMSnbbMn+pcTvVdv8AAoqOvejnpqcT5Ox3MCjRFDYrKwa+R+URJUgFb8664+I1S00SianoIEITUMuaxEZQ4gtL7IFxJk7owaoZP8sD2m41h8V6df5LR3j/AEe9w99Iw3IVKmHaIV5I0YszPYEZ+Fz+V7X4nmm+ncURx6IVhms0hGKMyJTmRwZFpXVUUSXkAFULng9h4N9XzLWzQo3pv0f5Y3mflVJxpy9yxpReP3g3Ih7SLvxbA8cjR8V6fe/77Cip9R+lzSxxSCUS5gFsUIUApGwKvch194Bfjm3HI10xZ9baaI0Xw/R2oDK07F/d4lYrJy6ByO73gIcBLWJNgQtwTx822+RaPPp6f7547S3SESxl4zGxPuiUZCTyRJawJ7seSDz28bZPbnuSig16CGNANANANQDQDQHZ6WQKHKOFPhipCm/ixtbWVOLdJ7lNYshdlyFrXIvxfxyPHjR09mDrT10qBlRyAylCPPaxuwF/F/w+pHzOo4RfNA7UHUZ4G3o3ZWPaWIyB8GxyBBIsp/AgH5DUlCElpYsjGokJyze/1ufJyPn8bt+Z1rTHlQNDI1rZG3Atc245HH9z+elLmDImYeGbxbyfF72/pfnSl2AErD7zc2J5PkeD/bSkDKyOSAC5PwgAk+eMQPx4FtKigbQ1UiMGVmDKLA/QWIK2PysSCPFiRo4xaoGgma98muDe9z555/5P56tIGBK1rZG30ubc+eP7n89KQDSseCxI5+Z+Zuf+QPy0pANKxvdib3vcnm9r3/IflpS7AzvvcnJrnybn6g/9wPyGppXYGFlYWsxFr2sTxcWNv66rSYM7zcnJuRY8nkXvb+l9NK7Ae0Px3Nwbjk8HzcfjqaV2BmOpdeAzDgr5PhgQw/uGYf8A2P10cU+gNqqskkOTuWOKrz/CoAUf0AA/LRRS5A0M78nJubE8nkjxf+mmldgYEzfxN+Z+lv8Atxq0uwOkNZIqsquwDrgwv5XIPj+AyAOo4pu2DVahwCoY2IxIubWyD2t9MgD/AFGrS5g13m/ibxbyfANwP6X5tpSB1StkAYB27/i55PcH8+fiVT/VR9NZ0R7Aj62QaAaAaAazYGlgaWD61H1CGSnpFeSBhFAqtFJPTshcU8iKSslaY7B3VuYgwx88WP5945xyTaT3b3Sd81103y9Traoj0T0yTVRZaQwztTMI1qaEKNsHMmPfC2zOQTwbW4B1qfiuEN3qjq3qXXlvXbYKjj1KCkenqIkWjWRjHtusnToyWVIVdywmOyjMkjbaAWz8m5A3inljOMm5UrvaT2t7clfTd+wdUW1JWUIWKN46QxrkcNzpxWNmipkvYz+/N4pe9rN70fQW88oZ2203fepb7v025r2LaIPpySmiieGdaNkNTLMi79BKFDx4Jfcm7itvhNx3XvdRrrxHiykpQcr0pPaXR+i6kVGL0mRAjoI122xOXTZSrmpeRgUefvBi20DFiUxNvJJv/m6uT3/3raq7bb2+W42NOqikaArTw0CSeziMF5unti5enyORlOZxSe0hGd5PP8NxPKp3Nyau+UvX09Vty2DqtiQsNFHTR4nprzCO2JagOD+xmO7u72mG/wB9ze17WIA1z1ZpZHeqr/3b/Ff6bbDaiVQ1HT4np3RKVWiCEyZ9MLdkkDkYicBmISVd341uPN76xOPETjJNun0qfZrt0tbci7HlfVwpzSJtrTiQNHcpJSM4srrKS8UrSTbjMj8jsxt89e/hHk8X4rrfnq9K5qlS257mZVR4fX1LMDSyDSyjSwNLA0sDSwNLINLKNLINLKNLINLA0sDSwNLA0sDSwNLA0sGNYso0sDSwNLBfejOoRwTs8j4AwyqGu4szIQvdGpZefmBxrjni5RpFRO6zX0bwOvbJOQWEvv3cvvriNyQKWURF/IHIH0GueNTTXYbHSfqNAtG0cSKszU6IW94WL507yhwUCi7JIVIZuOO24XRLJrt8rGx1pOo9K20SWFDZEDFEkEhIp0L2a9sjMCL+LfgSTGst2n93/BdiRJ1PpaqLRUzvaUsVinCZBo9jAMQQuNwwP3lPyNzNOXuxsKrqHSERtmGMsqvt7glYlrtbNSoBBOJU5HgWIW5GiWVvdjYde6l0tw4iWOwjKJeOUPZY2WDBvAYSAM5b4kYck3XSEciaGxy6H1HpyUyRyhLkqzgrJkZFWqszuFZdq709gAfBup5yZFkcm1+gVHHpMnT9yskdYREJIsFcyMdss26IbWbIr8JIFrrfHyNTeSopcxsSVr+kEnKOMIHUWVJQ7KDBiVI4C/8AmM7kE3Fvu45rMhsSH6j0qRkaYxNgiowSKdVYhKQAoMQQilKi98TZ+PPGVHKlsNjjH1TpoSNXWCRsxlZJ1jUFJCzRhg2A3Nr7p+fZbt1dOTnuNiD1Z+mvA6U4QSZyuHYyIe15XAClCMDGI0UFr5W7RcnW4+IpJy5DY06NWUC0oEllnG/cgSFjlDMiAkCyrdo/mfpiOWNmpue3IbEv091Dp3s0cdXiWQSggrJwHLG6lFN2uI/pxfuFiGzkWTXcQqOfQz09aWE1Ozm0j5cO0vbLAVLYmyx4bwI8nIEBrcJvI5uhsTPa+j5l8YrAAY4zWLEURLBhGLICtV90fFwhBx1ms1JffUbEHrM/TDTTLDgZS+UZCyqR73lRdbYYeDcX/gUi53DxdSvkNiw6Z1TpTmI1Kx3RKdD2SjJVhpUlyKq12BSYDgX+q3DaxKOVflGxik6l0sRLGdoFlg3PdytcxlS1zjdSzF72y4Hl+EBxyt3v1GxBoZenN1BuIhAwhCbgk2g5MG/ewUgEb4BIABINlFiu5eJ4fqOpNhn6QjEsInPbipEwVSscCPmyxtcMVqCMQ3xqePK4fjNDYrvTcvTrTicLd3YRB87quD7VmCkHvwvcpwL3YXXXTJ4m1BUWtVP0hXnUiEm0ijbWbC4NRtGM4tcj9nDfCDiTk4JvzXiuuY2OL9R6Swa0UKsWmwJE2KtlKIGaNUOUWGzcZE5AnA8ktOYbFV6jqOntTqtMiiUPyy7q8ZS5drqfdkbWN3ZgAOAcr9MXiKXxciOjy+vTZBpYGlgxrFlGlgaWBpYLj0tFTPMRUsAuDlcrhDJbtDkMpA8/eXkDm2uWWUkvhCLSuFA1bTKpT2UBVkIutwJJPjYAEtjjdvOsRc9D7lLWnbpTxxbiU4OcIbFpUYLJHQCU3DXIT9qte9ipJuScuV5Vyv7sbFXWw9ONPI6YLJtowAeQsshipWwjViQ0eTVIYtcjEc+MtxlktWNiV6ai6aaYCoaEO4GRYuZBIHmKrbgLERsXYFT3P3cdrI8mrYIraanoTXSIzAU9nwuWKF8O1SQynDO4HcPl3W7tacp+H6gupaLpHBjeEnvCrJLOFb3qcySLYraPcsMRzj+8+fPXlGx1pOk9LKKweB8Ig0paSZAAZKJSzWa+YD1IAAW5A7PF0smT7/UUjz3qeChWKE0jZMfiuTlbBL7ikkBg+Y4xFvkRZj1xynb1B0XNZRdItKI5E/dMY2LSnwH2zhl+9PZfnj/0rElealk69xsQfSi0DU7LVbO5vKRmWQ4e7D98fdwu4QvgsBwTYHWVz1fCEQOjQ0bJV7rAFVJgLlgxsslrKpALE7Q8m1/hIJZNTlNVQPTxr0mISR5QMkrPdxlJIkVq9o9ssDi9hSg8Xuwvz443kbTLscqel6Ue2VqcENIcY5JWS16e15GxYHDcIFyMr8E+71XLL0smxihTpGBVtsXEILFpGe37C8rC5sr3apHaBwpAH1N5bGw2Ojh0UiIglMzuzWW8tIjhbSEYhHqX8tzGOSBZmrKNjlT03SAsJJVrpFlk8i8tJSLKWCvw6hqki2I7R2sACxyy7jY59di6YYJJIjGJcIsVQsLHaphwMrG538rgm4vdeMtQeTUkxsadPoqBaWGWcR7jQzSAGWUO8ivVKiOqmyxHbj5FjlYXsTo5zcmkNibHF0nB1ygu69l2kN7CIxbjHmJmk3FcKRZB8viONWX1Gxmm6Z0uV1hiCNIULC0stmmDMNm58xfQgZlQDe55rnkW4o7dR6R0mPJS8Kyraybk1hLg4Mbtlfbz27mykAnu4bGLJkFIg+qoOmmGaSB4N26YLFmLWbB1AJxZcbNfEG58nuC6xvJqSYZzp+l0HskW60Uc8sBZGMkl9zOpX3g5VEASK3HJJ882PJPU65CiTW0PRxfZeNjlLt5ySqpIM1hKQ1wn7rEgLfi5a7YzVl6jYg+tI+nYu9IyF2ncjC4spknuMb2CAbONlXg/euQu8TnfxBnjtemyDSwNLBjXOwNLA0sDSwW3pmjhmmxnYLGEZj71IiSBwqtJ23P0JX58/Xnkm0tio9bWekunxsBvnEkspNXTgypepAKAqAv7qKxYhW3DY+NcFmmy0cJfT/Sg0qCpdsL4utRTEEGSoUMA2IbFYoiVBLNvXFhbV8WYo0l9P9NAm9+11uEC1VK9wN7GUk43DYJeMXZcvHctqssxR596SmNeIQ5Wm9oWMuZFY7e4EaTcCheRdr2sL/PXRTlot8yFrV9DoUg/fgz7TOcaiF0DqlM2FkByyMkoFm/6fzsdc45Ztlo4+iIaZjIKjYFzEoaV0GKkvn2O6ZLwt2VhIvGINzbWaUlVERYp0jpsixZzhGMcBJWaJVBwog6FStw7Gaclie3aJIsra5+JNFo2quj9OJFmXPBOxa2nVbrDRBlMpQpkWlqGL+CYCoFzoss6++4oyfT/AEkvgKtgLqN0zxWIwpnZtvC//VlULfgxHyQRrXi5Owo836go6eOdUhdtshSxZ4pipJOXdAxVgBY/Xm3466QnJxtko9P1DofTBGQJrNHE2OFTTSFju1ZWR2JUSHFIPdr3AOPqDrlHLP8ActHnvR6RGWTdERtGcdxoxZs07lWVljkNshgzLwSQclGumaTrYiPSy9H6WSjrLCAu4GxqY1W6STlGKSXdxJjGmIN1UhiTe+uXiTWxaMT9A6S0kh9oOBk7duoplshAJbGRgbZF0xF8QgbuDAksuRCjyfXKCJKowwSIyEoFYyo6jJVJykAC8Em/kCxFza57xm9NslHsYuldKeeF1mhMcbRxMhlSAOI5VDzuZh3K0bKSotkQ9jxrg8k0mi0cR6b6UFjLVNyxVGC1dOQLlbyA4E4dx4IU9vNtPFn9oUVXWejUQplmppgZCI2KPUwsQGi3HRVVQzMh4uceRYAk2G4ZZXuSiu9MSQL7Q8xQYwAx5RpMczPAO2ORlDtgZPnwMj8tazOVJRCPR03RulTnd3TEsjFlT2mBCMmm92UcXiCBY+4k5ZcXuBrm8mRbFo6/YPSnWG84UkRo5iqafEWwDSMJSrHIs/gdoTIixAJZJoUR4Oi9NkEBMwQMCJP2mnUxWJwyUoDKXPbcWwsGPFtPEmhRzl6P0orxO6ErfI1EUgU7M8nKCMFrNFGlrgkzAebAvFyCjvJ0LpKSEb7lQeL1NMR2pUvlePLJWMMK27SDL+K6eLkFFd6u6XQxIZKaXJzM3CywvGFLzDEKrbgxCpZ7Ym978jW8eSTdMjR5LXeyDSwNLBjXKyjSwNLA0sFr6c6atRKyOX4RnCR47khFuxMuL8lvnwp1jJNxWxT2vUfQ1OXcxyzSBTOUjiuxKxmcrFGzKRku2qnljd72HGXFZWhRCq/RdLEpc1LSKomN0sA+2tQcVYqVDe5QGxb954FhnfGkKJH6j0wDpuuzCYqsl+HCCuvFGEDEyEwRX4YjMWHIyeLKxRrS+iqU7iiVpCI5O43VVOdUkZwUXuPZrEMQLygXuFVzzSsHleg9H3Z3ilEqsiM20oAldlt7tA/3uS3g8KeNdJZGlaB6Wl9FUtrvPLb3IDDZAkMssMZMdmYWhMmL8sMhwRrm80uwoiV3pOnWF5UmkI22cX27R4orBZTfkysWRLW5X5860ssroHL016VhqIElknKF5ljOIJxBkhSzdtgzCVmFyPg8NclbLK1KhRDh6HE9ZHAJGWOSJJQT3P3Uwn2+1Tdy3uxYE3I7Se3TxXpsHbr3QoI6ilp45QFk7ZJWuMSamWPJ1YjEqqqCO34SeL6Rm6bYLbrHo+mSnMqvLE6w5GN+91YZsDLiCFzsEXlBdfme3WFllYor/TnpWGpgjlecxs0pRr2xsBwimxvIxIAF8ub4EDLW5ZWnQLWL0FAcvezWsCr4qqhmkSMQMHs26C30W/HAPGs+NIUcY/RNPaNHmkWUxpIwO3YE+zK0QBI94WnIF/4Ob34eNIURvU/peCGIyxmRCIoHxcqQHZYVeBubifvaUjwFBFvohklaTBjpfpSB6VaqR5rYNISuAU2SsbbUsPjHsy3PP70ccDKyyu6FFvSeg6ZXgLySShmCvGpUGwZMpSxx9yMgCVv8SkMQdZeaTFHl/UHQYoDAFlJEhKlnxxICxETpif3LbjAf/ibm9wNwytp2D0HUPRVMqMRJJGY4mJDdzEiSsCysFBAjYQxAfCLSA5E2zwsshRX+j/TMFZCC7FG3mBYMb4fs6+LNwDKzE28KblRdhqeRxYOfpXodPKauOe5MZVEYNjbmQuwW9mJEYAvwMvnxpPI9qBOf0XT7ayJLK5ZFYIgUsQ4hJkDOEUpHuMHsbdnLJdgmfGkKOkXoOAhmaoYAlsOMi0doSJwEBJjG4b+B47lFzqvNIUcKn0hTBHdJZnKEoVGzcERRymc5MAIV3FU/iQche2niyBH9W+loqaF5o3JtUGMAcrgXqQMTb7uyoPcx7+cTa+oZG3TB47XWyDSwNLBjXOyjSwNLA0sFl0DpXtMjJkwCRtIcE3XIW3CR3Gbcji44BPy1mc6QPWD0E8ULTmqkiAUh/clO1gLA+9HaQe4NYj5jXJzvainWT9HanFFeYFQNxmhAb97WxkrEZB2/s8duSTe9vlp4jBHX9HLbphMshxJydactHbMoMHMgza4GS8EEkDKx1fEYI/T/AEEZMgZyCszRXWEul1qYaazPmMXJlDBLG4HnnTxb6A5dT9GvHTPVSTEuFRyjRm93jppGV2yurj2geRzje4yA0WRvaiHdPQYYKEqGZ2wGOwALt7FkAxl5sK2O1wLlG+HgmeI75FJcH6O0E0cclQ9ndOFhCkxn2PM3LkI/7WAOGHZe/OniMhG/UJQiyvUOqlEc/s92G40IQAbliRvANcixUgZedXxGyneH9GzE2Mz3VlVysF17lDAxkyjcALKpFgQbixtyeVkOXSPQQZryzXValoGVFPISaOFjnfsY53AIItbm5A08V9C0cvS3pCGojSSSSTviaXGOMXAWV4gAxbuJKeLDg+b6niMHX/w/UnBaolr2N4LDh6ZGxIlJZr1KYiwyII44vfEYN+lemndpKaSoqWp41ifaVWHM1PLUKZI8ysOO3Ynu5I+t9Z1+gIdZ6FMdXFS799xZiW27WMKuzYgtZwwXtNxe/IXWvE25CjvN+j8qA2+zDKUHGA5WjWdwEVnDPIwgPAGINxn2nTxH2BLPoic04D1VTtI0hEOyzWCpUyApEZRZyIWupCkGQ+eSZr3bBUeo/RZpIdzeEh3GXFYzawaZSQwY9w2SWUgW55OJ1qM7dNEPKa62BpsBoBpYGgGmwGgGgGlgaWBpYMa52BpYGlgaWDaOQqQykgjwQbEf3Gj3BtvtbHJrWta5ta5Nrf1J/M6mwM+0v5zfxb4j4sRb8iR/c6bFHtD/AMbcZfeP3vi/P5/XTYhvFXSKHVXYCQAOL/FZ1cX/AByRTfzxo0mU5vO5vdmORBNyTcjwT9bauxBvv/E35n8P/wCV/IfTTYGTUueS7nz94/OxP/YflqbANUufLsfP3j8zkfzIv/XTYpKqetVEiJG8rFYxZRwPu48kct29ovew48amlWCIJ357m5OR5PJ+v9eTz+OtbEMJMwtZmFvFiRaxuLf3502Bkzt/E35n8D/+h+Q02AE7glsmu17m5ubm5ufnzzqbAxvNcHJrrbE3NxbxY/K2mwMid+O5uGyHJ4bju/rwOfw02B2pepTR/u5HXhl4PyYENb6Xuefx0aTKcBMwFgzWF+Lm3IsePxHB1diGmlgaWBpYGlgaWBpYGlgaWBpYGlgaWDGueoo01AaagNNQGmoDTUBpqA01AaagNNQGmoDTUBpqA01AaagNNQGmoDTUBpqA01AaagNNQGmoDTUBpqA01AaagNNQGmoDTUBpqA01Aaaga64lGgGgGgGgGgGgGgGgGgGgGgGgGgGgGgGgGgGgGgGgGgGgGgGgGgGgGgGgGgGgGgG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8133" name="Picture 5" descr="http://images.slideplayer.es/3/1477347/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 y="-6216"/>
            <a:ext cx="9134547" cy="68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6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body" idx="1"/>
          </p:nvPr>
        </p:nvSpPr>
        <p:spPr>
          <a:xfrm>
            <a:off x="879123" y="1981200"/>
            <a:ext cx="7579077" cy="4114800"/>
          </a:xfrm>
        </p:spPr>
        <p:txBody>
          <a:bodyPr/>
          <a:lstStyle/>
          <a:p>
            <a:pPr marL="514350" indent="-514350">
              <a:buFont typeface="+mj-lt"/>
              <a:buAutoNum type="arabicPeriod"/>
            </a:pPr>
            <a:r>
              <a:rPr lang="es-ES_tradnl" sz="2800" dirty="0">
                <a:solidFill>
                  <a:srgbClr val="FFFF66"/>
                </a:solidFill>
              </a:rPr>
              <a:t>Bloqueo AV de primer grado </a:t>
            </a:r>
          </a:p>
          <a:p>
            <a:pPr marL="514350" indent="-514350">
              <a:buFont typeface="+mj-lt"/>
              <a:buAutoNum type="arabicPeriod"/>
            </a:pPr>
            <a:r>
              <a:rPr lang="es-ES_tradnl" sz="2800" dirty="0">
                <a:solidFill>
                  <a:srgbClr val="FFFF66"/>
                </a:solidFill>
              </a:rPr>
              <a:t>Bloqueo AV de segundo grado</a:t>
            </a:r>
          </a:p>
          <a:p>
            <a:pPr marL="514350" indent="-514350">
              <a:buFont typeface="+mj-lt"/>
              <a:buAutoNum type="arabicPeriod"/>
            </a:pPr>
            <a:r>
              <a:rPr lang="es-ES_tradnl" sz="2800" dirty="0">
                <a:solidFill>
                  <a:srgbClr val="FFFF66"/>
                </a:solidFill>
              </a:rPr>
              <a:t> </a:t>
            </a:r>
            <a:r>
              <a:rPr lang="es-ES_tradnl" sz="2800" dirty="0" smtClean="0">
                <a:solidFill>
                  <a:srgbClr val="FFFF66"/>
                </a:solidFill>
              </a:rPr>
              <a:t>Bloqueo </a:t>
            </a:r>
            <a:r>
              <a:rPr lang="es-ES_tradnl" sz="2800" dirty="0">
                <a:solidFill>
                  <a:srgbClr val="FFFF66"/>
                </a:solidFill>
              </a:rPr>
              <a:t>AV de segundo grado </a:t>
            </a:r>
            <a:endParaRPr lang="es-ES_tradnl" sz="2800" dirty="0" smtClean="0">
              <a:solidFill>
                <a:srgbClr val="FFFF66"/>
              </a:solidFill>
            </a:endParaRPr>
          </a:p>
          <a:p>
            <a:pPr marL="914400" lvl="1" indent="-514350"/>
            <a:r>
              <a:rPr lang="es-ES_tradnl" sz="2600" dirty="0" err="1" smtClean="0">
                <a:solidFill>
                  <a:srgbClr val="FFFF66"/>
                </a:solidFill>
              </a:rPr>
              <a:t>Mobitz</a:t>
            </a:r>
            <a:r>
              <a:rPr lang="es-ES_tradnl" sz="2600" dirty="0" smtClean="0">
                <a:solidFill>
                  <a:srgbClr val="FFFF66"/>
                </a:solidFill>
              </a:rPr>
              <a:t> </a:t>
            </a:r>
            <a:r>
              <a:rPr lang="es-ES_tradnl" sz="2600" dirty="0">
                <a:solidFill>
                  <a:srgbClr val="FFFF66"/>
                </a:solidFill>
              </a:rPr>
              <a:t>I  (Fenómeno de </a:t>
            </a:r>
            <a:r>
              <a:rPr lang="es-ES_tradnl" sz="2600" dirty="0" err="1">
                <a:solidFill>
                  <a:srgbClr val="FFFF66"/>
                </a:solidFill>
              </a:rPr>
              <a:t>Wenckebach</a:t>
            </a:r>
            <a:r>
              <a:rPr lang="es-ES_tradnl" sz="2600" dirty="0" smtClean="0">
                <a:solidFill>
                  <a:srgbClr val="FFFF66"/>
                </a:solidFill>
              </a:rPr>
              <a:t>)</a:t>
            </a:r>
          </a:p>
          <a:p>
            <a:pPr marL="914400" lvl="1" indent="-514350"/>
            <a:r>
              <a:rPr lang="es-ES_tradnl" sz="2800" dirty="0" smtClean="0">
                <a:solidFill>
                  <a:srgbClr val="FFFF66"/>
                </a:solidFill>
              </a:rPr>
              <a:t>Bloqueo </a:t>
            </a:r>
            <a:r>
              <a:rPr lang="es-ES_tradnl" sz="2800" dirty="0">
                <a:solidFill>
                  <a:srgbClr val="FFFF66"/>
                </a:solidFill>
              </a:rPr>
              <a:t>AV de segundo grado – </a:t>
            </a:r>
            <a:r>
              <a:rPr lang="es-ES_tradnl" sz="2800" dirty="0" err="1">
                <a:solidFill>
                  <a:srgbClr val="FFFF66"/>
                </a:solidFill>
              </a:rPr>
              <a:t>Mobitz</a:t>
            </a:r>
            <a:r>
              <a:rPr lang="es-ES_tradnl" sz="2800" dirty="0">
                <a:solidFill>
                  <a:srgbClr val="FFFF66"/>
                </a:solidFill>
              </a:rPr>
              <a:t> II</a:t>
            </a:r>
          </a:p>
          <a:p>
            <a:pPr marL="514350" indent="-514350">
              <a:buFont typeface="+mj-lt"/>
              <a:buAutoNum type="arabicPeriod"/>
            </a:pPr>
            <a:r>
              <a:rPr lang="es-ES_tradnl" sz="2800" dirty="0">
                <a:solidFill>
                  <a:srgbClr val="FFFF66"/>
                </a:solidFill>
              </a:rPr>
              <a:t>Bloqueo AV completo </a:t>
            </a:r>
            <a:endParaRPr lang="es-ES" sz="2800" dirty="0">
              <a:solidFill>
                <a:srgbClr val="FFFF66"/>
              </a:solidFill>
            </a:endParaRPr>
          </a:p>
        </p:txBody>
      </p:sp>
      <p:sp>
        <p:nvSpPr>
          <p:cNvPr id="657413" name="Rectangle 5"/>
          <p:cNvSpPr>
            <a:spLocks noGrp="1" noChangeArrowheads="1"/>
          </p:cNvSpPr>
          <p:nvPr>
            <p:ph type="title"/>
          </p:nvPr>
        </p:nvSpPr>
        <p:spPr>
          <a:xfrm>
            <a:off x="839612" y="457200"/>
            <a:ext cx="7152922" cy="1143000"/>
          </a:xfrm>
        </p:spPr>
        <p:txBody>
          <a:bodyPr/>
          <a:lstStyle/>
          <a:p>
            <a:pPr algn="ctr"/>
            <a:r>
              <a:rPr lang="es-ES_tradnl" sz="3200"/>
              <a:t>CLASIFICACIÓN DE LOS </a:t>
            </a:r>
            <a:br>
              <a:rPr lang="es-ES_tradnl" sz="3200"/>
            </a:br>
            <a:r>
              <a:rPr lang="es-ES_tradnl" sz="3200"/>
              <a:t>BLOQUEOS AV</a:t>
            </a:r>
            <a:endParaRPr lang="es-ES" sz="3200"/>
          </a:p>
        </p:txBody>
      </p:sp>
      <p:pic>
        <p:nvPicPr>
          <p:cNvPr id="657414" name="Picture 6" descr="electr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6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5" name="Text Box 9"/>
          <p:cNvSpPr txBox="1">
            <a:spLocks noChangeArrowheads="1"/>
          </p:cNvSpPr>
          <p:nvPr/>
        </p:nvSpPr>
        <p:spPr bwMode="auto">
          <a:xfrm>
            <a:off x="3335867" y="1884363"/>
            <a:ext cx="2341034" cy="3715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p>
            <a:endParaRPr lang="es-ES"/>
          </a:p>
        </p:txBody>
      </p:sp>
      <p:pic>
        <p:nvPicPr>
          <p:cNvPr id="756741" name="Picture 5" descr="electro"/>
          <p:cNvPicPr>
            <a:picLocks noChangeAspect="1" noChangeArrowheads="1" noCrop="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376768" y="385763"/>
            <a:ext cx="996244" cy="71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6742" name="Picture 6" descr="img067"/>
          <p:cNvPicPr>
            <a:picLocks noChangeAspect="1" noChangeArrowheads="1"/>
          </p:cNvPicPr>
          <p:nvPr>
            <p:ph idx="1"/>
          </p:nvPr>
        </p:nvPicPr>
        <p:blipFill rotWithShape="1">
          <a:blip r:embed="rId3">
            <a:extLst>
              <a:ext uri="{28A0092B-C50C-407E-A947-70E740481C1C}">
                <a14:useLocalDpi xmlns:a14="http://schemas.microsoft.com/office/drawing/2010/main" val="0"/>
              </a:ext>
            </a:extLst>
          </a:blip>
          <a:srcRect l="4938" t="14045" r="5406" b="6023"/>
          <a:stretch/>
        </p:blipFill>
        <p:spPr bwMode="auto">
          <a:xfrm>
            <a:off x="1619672" y="1052736"/>
            <a:ext cx="6653128" cy="4409639"/>
          </a:xfrm>
          <a:noFill/>
          <a:ln>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6744" name="Text Box 8"/>
          <p:cNvSpPr txBox="1">
            <a:spLocks noChangeArrowheads="1"/>
          </p:cNvSpPr>
          <p:nvPr/>
        </p:nvSpPr>
        <p:spPr bwMode="auto">
          <a:xfrm>
            <a:off x="3371145" y="1844675"/>
            <a:ext cx="232268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p>
            <a:endParaRPr lang="es-ES"/>
          </a:p>
        </p:txBody>
      </p:sp>
    </p:spTree>
    <p:extLst>
      <p:ext uri="{BB962C8B-B14F-4D97-AF65-F5344CB8AC3E}">
        <p14:creationId xmlns:p14="http://schemas.microsoft.com/office/powerpoint/2010/main" val="293101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25" name="Picture 13"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sp>
        <p:nvSpPr>
          <p:cNvPr id="627727" name="Rectangle 15"/>
          <p:cNvSpPr>
            <a:spLocks noGrp="1" noChangeArrowheads="1"/>
          </p:cNvSpPr>
          <p:nvPr>
            <p:ph type="title"/>
          </p:nvPr>
        </p:nvSpPr>
        <p:spPr>
          <a:xfrm>
            <a:off x="869950" y="-27384"/>
            <a:ext cx="7082366" cy="1143000"/>
          </a:xfrm>
        </p:spPr>
        <p:txBody>
          <a:bodyPr/>
          <a:lstStyle/>
          <a:p>
            <a:pPr algn="ctr"/>
            <a:r>
              <a:rPr lang="es-ES_tradnl" sz="3200" dirty="0"/>
              <a:t>BLOQUEO AV DE PRIMER GRADO</a:t>
            </a:r>
            <a:r>
              <a:rPr lang="es-ES_tradnl" dirty="0"/>
              <a:t> </a:t>
            </a:r>
            <a:endParaRPr lang="es-ES" dirty="0"/>
          </a:p>
        </p:txBody>
      </p:sp>
      <p:sp>
        <p:nvSpPr>
          <p:cNvPr id="627728" name="Rectangle 16"/>
          <p:cNvSpPr>
            <a:spLocks noGrp="1" noChangeArrowheads="1"/>
          </p:cNvSpPr>
          <p:nvPr>
            <p:ph type="body" idx="1"/>
          </p:nvPr>
        </p:nvSpPr>
        <p:spPr>
          <a:xfrm>
            <a:off x="1115616" y="1556792"/>
            <a:ext cx="7542388" cy="4114800"/>
          </a:xfrm>
        </p:spPr>
        <p:txBody>
          <a:bodyPr/>
          <a:lstStyle/>
          <a:p>
            <a:pPr marL="514350" indent="-514350">
              <a:buFont typeface="+mj-lt"/>
              <a:buAutoNum type="arabicPeriod"/>
            </a:pPr>
            <a:r>
              <a:rPr lang="es-MX" sz="2800" dirty="0">
                <a:solidFill>
                  <a:srgbClr val="FFFF66"/>
                </a:solidFill>
              </a:rPr>
              <a:t>Intervalo PR &gt; 0.20 </a:t>
            </a:r>
            <a:r>
              <a:rPr lang="es-MX" sz="2800" dirty="0" err="1">
                <a:solidFill>
                  <a:srgbClr val="FFFF66"/>
                </a:solidFill>
              </a:rPr>
              <a:t>seg</a:t>
            </a:r>
            <a:r>
              <a:rPr lang="es-MX" sz="2800" dirty="0">
                <a:solidFill>
                  <a:srgbClr val="FFFF66"/>
                </a:solidFill>
              </a:rPr>
              <a:t>. ó 200 </a:t>
            </a:r>
            <a:r>
              <a:rPr lang="es-MX" sz="2800" dirty="0" err="1">
                <a:solidFill>
                  <a:srgbClr val="FFFF66"/>
                </a:solidFill>
              </a:rPr>
              <a:t>mseg</a:t>
            </a:r>
            <a:r>
              <a:rPr lang="es-MX" sz="2800" dirty="0" smtClean="0">
                <a:solidFill>
                  <a:srgbClr val="FFFF66"/>
                </a:solidFill>
              </a:rPr>
              <a:t>.</a:t>
            </a:r>
          </a:p>
          <a:p>
            <a:pPr marL="514350" indent="-514350">
              <a:buFont typeface="+mj-lt"/>
              <a:buAutoNum type="arabicPeriod"/>
            </a:pPr>
            <a:endParaRPr lang="es-MX" sz="2800" dirty="0">
              <a:solidFill>
                <a:srgbClr val="FFFF66"/>
              </a:solidFill>
            </a:endParaRPr>
          </a:p>
          <a:p>
            <a:pPr marL="514350" indent="-514350">
              <a:buFont typeface="+mj-lt"/>
              <a:buAutoNum type="arabicPeriod"/>
            </a:pPr>
            <a:r>
              <a:rPr lang="es-MX" sz="2800" dirty="0">
                <a:solidFill>
                  <a:srgbClr val="FFFF66"/>
                </a:solidFill>
              </a:rPr>
              <a:t>Intervalo PR prolongado es fijo</a:t>
            </a:r>
            <a:r>
              <a:rPr lang="es-MX" sz="2800" dirty="0" smtClean="0">
                <a:solidFill>
                  <a:srgbClr val="FFFF66"/>
                </a:solidFill>
              </a:rPr>
              <a:t>.</a:t>
            </a:r>
          </a:p>
          <a:p>
            <a:pPr marL="514350" indent="-514350">
              <a:buFont typeface="+mj-lt"/>
              <a:buAutoNum type="arabicPeriod"/>
            </a:pPr>
            <a:endParaRPr lang="es-MX" sz="2800" dirty="0">
              <a:solidFill>
                <a:srgbClr val="FFFF66"/>
              </a:solidFill>
            </a:endParaRPr>
          </a:p>
          <a:p>
            <a:pPr marL="514350" indent="-514350">
              <a:buFont typeface="+mj-lt"/>
              <a:buAutoNum type="arabicPeriod"/>
            </a:pPr>
            <a:r>
              <a:rPr lang="es-MX" sz="2800" dirty="0">
                <a:solidFill>
                  <a:srgbClr val="FFFF66"/>
                </a:solidFill>
              </a:rPr>
              <a:t>Siempre a la onda P le sigue un QRS</a:t>
            </a:r>
            <a:r>
              <a:rPr lang="es-MX" sz="2800" dirty="0" smtClean="0">
                <a:solidFill>
                  <a:srgbClr val="FFFF66"/>
                </a:solidFill>
              </a:rPr>
              <a:t>.</a:t>
            </a:r>
          </a:p>
          <a:p>
            <a:pPr marL="514350" indent="-514350">
              <a:buFont typeface="+mj-lt"/>
              <a:buAutoNum type="arabicPeriod"/>
            </a:pPr>
            <a:endParaRPr lang="es-MX" sz="2800" dirty="0">
              <a:solidFill>
                <a:srgbClr val="FFFF66"/>
              </a:solidFill>
            </a:endParaRPr>
          </a:p>
          <a:p>
            <a:pPr marL="514350" indent="-514350">
              <a:buFont typeface="+mj-lt"/>
              <a:buAutoNum type="arabicPeriod"/>
            </a:pPr>
            <a:r>
              <a:rPr lang="es-MX" sz="2800" dirty="0">
                <a:solidFill>
                  <a:srgbClr val="FFFF66"/>
                </a:solidFill>
              </a:rPr>
              <a:t>Ritmo es regular.</a:t>
            </a:r>
          </a:p>
          <a:p>
            <a:pPr>
              <a:buFontTx/>
              <a:buNone/>
            </a:pPr>
            <a:endParaRPr lang="es-MX" dirty="0">
              <a:solidFill>
                <a:srgbClr val="FFFF66"/>
              </a:solidFill>
            </a:endParaRPr>
          </a:p>
          <a:p>
            <a:pPr>
              <a:buFontTx/>
              <a:buNone/>
            </a:pPr>
            <a:endParaRPr lang="es-ES" dirty="0"/>
          </a:p>
        </p:txBody>
      </p:sp>
    </p:spTree>
    <p:extLst>
      <p:ext uri="{BB962C8B-B14F-4D97-AF65-F5344CB8AC3E}">
        <p14:creationId xmlns:p14="http://schemas.microsoft.com/office/powerpoint/2010/main" val="341073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53" name="Text Box 1057"/>
          <p:cNvSpPr txBox="1">
            <a:spLocks noChangeArrowheads="1"/>
          </p:cNvSpPr>
          <p:nvPr/>
        </p:nvSpPr>
        <p:spPr bwMode="auto">
          <a:xfrm>
            <a:off x="8744057"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19554" name="Rectangle 1058"/>
          <p:cNvSpPr>
            <a:spLocks noGrp="1" noChangeArrowheads="1"/>
          </p:cNvSpPr>
          <p:nvPr>
            <p:ph type="title"/>
          </p:nvPr>
        </p:nvSpPr>
        <p:spPr>
          <a:xfrm>
            <a:off x="1547664" y="143669"/>
            <a:ext cx="6863644" cy="1143000"/>
          </a:xfrm>
        </p:spPr>
        <p:txBody>
          <a:bodyPr/>
          <a:lstStyle/>
          <a:p>
            <a:pPr algn="ctr"/>
            <a:r>
              <a:rPr lang="es-ES_tradnl" sz="3200"/>
              <a:t>BLOQUEO AV DE PRIMER GRADO</a:t>
            </a:r>
            <a:endParaRPr lang="es-ES" sz="3200"/>
          </a:p>
        </p:txBody>
      </p:sp>
      <p:pic>
        <p:nvPicPr>
          <p:cNvPr id="619555" name="Picture 1059"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619561" name="Picture 1065"/>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3567" y="2276872"/>
            <a:ext cx="8060489" cy="176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16846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539552" y="2060848"/>
            <a:ext cx="8229600" cy="2116832"/>
          </a:xfrm>
        </p:spPr>
        <p:txBody>
          <a:bodyPr>
            <a:normAutofit/>
          </a:bodyPr>
          <a:lstStyle/>
          <a:p>
            <a:pPr marL="0" indent="0" algn="ctr">
              <a:buNone/>
            </a:pPr>
            <a:r>
              <a:rPr lang="es-MX" dirty="0"/>
              <a:t>El bloqueo </a:t>
            </a:r>
            <a:r>
              <a:rPr lang="es-MX" dirty="0" err="1"/>
              <a:t>auriculoventricular</a:t>
            </a:r>
            <a:r>
              <a:rPr lang="es-MX" dirty="0"/>
              <a:t> (AV) es un retardo o interrupción del impulso eléctrico proveniente del nodo </a:t>
            </a:r>
            <a:r>
              <a:rPr lang="es-MX" dirty="0" err="1"/>
              <a:t>sinoauricular</a:t>
            </a:r>
            <a:r>
              <a:rPr lang="es-MX" dirty="0"/>
              <a:t> a nivel del nodo </a:t>
            </a:r>
            <a:r>
              <a:rPr lang="es-MX" dirty="0" err="1"/>
              <a:t>auriculoventricular</a:t>
            </a:r>
            <a:r>
              <a:rPr lang="es-MX" dirty="0"/>
              <a:t>. </a:t>
            </a:r>
            <a:endParaRPr lang="es-MX" dirty="0"/>
          </a:p>
        </p:txBody>
      </p:sp>
    </p:spTree>
    <p:extLst>
      <p:ext uri="{BB962C8B-B14F-4D97-AF65-F5344CB8AC3E}">
        <p14:creationId xmlns:p14="http://schemas.microsoft.com/office/powerpoint/2010/main" val="295304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2884" name="Picture 4" descr="electr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762885" name="Picture 5" descr="img068"/>
          <p:cNvPicPr>
            <a:picLocks noChangeAspect="1" noChangeArrowheads="1"/>
          </p:cNvPicPr>
          <p:nvPr/>
        </p:nvPicPr>
        <p:blipFill rotWithShape="1">
          <a:blip r:embed="rId3">
            <a:extLst>
              <a:ext uri="{28A0092B-C50C-407E-A947-70E740481C1C}">
                <a14:useLocalDpi xmlns:a14="http://schemas.microsoft.com/office/drawing/2010/main" val="0"/>
              </a:ext>
            </a:extLst>
          </a:blip>
          <a:srcRect l="6944" t="15073" r="7373" b="6451"/>
          <a:stretch/>
        </p:blipFill>
        <p:spPr bwMode="auto">
          <a:xfrm>
            <a:off x="1691680" y="1412776"/>
            <a:ext cx="6984776" cy="47588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16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97" name="Text Box 2061"/>
          <p:cNvSpPr txBox="1">
            <a:spLocks noChangeArrowheads="1"/>
          </p:cNvSpPr>
          <p:nvPr/>
        </p:nvSpPr>
        <p:spPr bwMode="auto">
          <a:xfrm>
            <a:off x="8744057"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05201" name="Rectangle 2065"/>
          <p:cNvSpPr>
            <a:spLocks noGrp="1" noChangeArrowheads="1"/>
          </p:cNvSpPr>
          <p:nvPr>
            <p:ph type="title"/>
          </p:nvPr>
        </p:nvSpPr>
        <p:spPr>
          <a:xfrm>
            <a:off x="1043608" y="395533"/>
            <a:ext cx="7007578" cy="873227"/>
          </a:xfrm>
        </p:spPr>
        <p:txBody>
          <a:bodyPr/>
          <a:lstStyle/>
          <a:p>
            <a:pPr algn="ctr"/>
            <a:r>
              <a:rPr lang="es-ES_tradnl" dirty="0" smtClean="0"/>
              <a:t>BAV 2DO GRADO</a:t>
            </a:r>
            <a:r>
              <a:rPr lang="es-ES_tradnl" dirty="0"/>
              <a:t/>
            </a:r>
            <a:br>
              <a:rPr lang="es-ES_tradnl" dirty="0"/>
            </a:br>
            <a:endParaRPr lang="es-ES" dirty="0"/>
          </a:p>
        </p:txBody>
      </p:sp>
      <p:sp>
        <p:nvSpPr>
          <p:cNvPr id="605202" name="Rectangle 2066"/>
          <p:cNvSpPr>
            <a:spLocks noGrp="1" noChangeArrowheads="1"/>
          </p:cNvSpPr>
          <p:nvPr>
            <p:ph type="body" idx="1"/>
          </p:nvPr>
        </p:nvSpPr>
        <p:spPr>
          <a:xfrm>
            <a:off x="1204490" y="2276872"/>
            <a:ext cx="7539566" cy="3727450"/>
          </a:xfrm>
        </p:spPr>
        <p:txBody>
          <a:bodyPr/>
          <a:lstStyle/>
          <a:p>
            <a:pPr marL="514350" indent="-514350">
              <a:buFont typeface="+mj-lt"/>
              <a:buAutoNum type="arabicPeriod"/>
            </a:pPr>
            <a:r>
              <a:rPr lang="es-ES_tradnl" sz="2800" dirty="0">
                <a:solidFill>
                  <a:srgbClr val="FFFF66"/>
                </a:solidFill>
              </a:rPr>
              <a:t>Prolongación del intervalo PR hasta que una P no se conduce</a:t>
            </a:r>
            <a:r>
              <a:rPr lang="es-ES_tradnl" sz="2800" dirty="0" smtClean="0">
                <a:solidFill>
                  <a:srgbClr val="FFFF66"/>
                </a:solidFill>
              </a:rPr>
              <a:t>.</a:t>
            </a:r>
          </a:p>
          <a:p>
            <a:pPr marL="514350" indent="-514350">
              <a:buFont typeface="+mj-lt"/>
              <a:buAutoNum type="arabicPeriod"/>
            </a:pPr>
            <a:endParaRPr lang="es-ES_tradnl" sz="2800" dirty="0">
              <a:solidFill>
                <a:srgbClr val="FFFF66"/>
              </a:solidFill>
            </a:endParaRPr>
          </a:p>
          <a:p>
            <a:pPr marL="514350" indent="-514350">
              <a:buFont typeface="+mj-lt"/>
              <a:buAutoNum type="arabicPeriod"/>
            </a:pPr>
            <a:r>
              <a:rPr lang="es-ES_tradnl" sz="2800" dirty="0">
                <a:solidFill>
                  <a:srgbClr val="FFFF66"/>
                </a:solidFill>
              </a:rPr>
              <a:t>Complejo QRS de morfología normal</a:t>
            </a:r>
            <a:r>
              <a:rPr lang="es-ES_tradnl" sz="2800" dirty="0" smtClean="0">
                <a:solidFill>
                  <a:srgbClr val="FFFF66"/>
                </a:solidFill>
              </a:rPr>
              <a:t>.</a:t>
            </a:r>
          </a:p>
          <a:p>
            <a:pPr marL="514350" indent="-514350">
              <a:buFont typeface="+mj-lt"/>
              <a:buAutoNum type="arabicPeriod"/>
            </a:pPr>
            <a:endParaRPr lang="es-ES_tradnl" sz="2800" dirty="0">
              <a:solidFill>
                <a:srgbClr val="FFFF66"/>
              </a:solidFill>
            </a:endParaRPr>
          </a:p>
          <a:p>
            <a:pPr marL="514350" indent="-514350">
              <a:buFont typeface="+mj-lt"/>
              <a:buAutoNum type="arabicPeriod"/>
            </a:pPr>
            <a:r>
              <a:rPr lang="es-ES_tradnl" sz="2800" dirty="0">
                <a:solidFill>
                  <a:srgbClr val="FFFF66"/>
                </a:solidFill>
              </a:rPr>
              <a:t>Ritmo es irregular.</a:t>
            </a:r>
          </a:p>
          <a:p>
            <a:endParaRPr lang="es-ES_tradnl" sz="2800" dirty="0">
              <a:solidFill>
                <a:srgbClr val="FFFF66"/>
              </a:solidFill>
            </a:endParaRPr>
          </a:p>
          <a:p>
            <a:pPr>
              <a:buFontTx/>
              <a:buNone/>
            </a:pPr>
            <a:endParaRPr lang="es-ES_tradnl" sz="2800" dirty="0">
              <a:solidFill>
                <a:srgbClr val="FFFF66"/>
              </a:solidFill>
            </a:endParaRPr>
          </a:p>
          <a:p>
            <a:endParaRPr lang="es-ES" sz="2800" dirty="0">
              <a:solidFill>
                <a:srgbClr val="FFFF66"/>
              </a:solidFill>
            </a:endParaRPr>
          </a:p>
        </p:txBody>
      </p:sp>
      <p:pic>
        <p:nvPicPr>
          <p:cNvPr id="605199" name="Picture 2063"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1243" y="1268760"/>
            <a:ext cx="8382813" cy="677108"/>
          </a:xfrm>
          <a:prstGeom prst="rect">
            <a:avLst/>
          </a:prstGeom>
        </p:spPr>
        <p:txBody>
          <a:bodyPr wrap="square">
            <a:spAutoFit/>
          </a:bodyPr>
          <a:lstStyle/>
          <a:p>
            <a:pPr algn="ctr"/>
            <a:r>
              <a:rPr lang="es-ES_tradnl" sz="3800" dirty="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rPr>
              <a:t>MOBITZ I  </a:t>
            </a:r>
            <a:r>
              <a:rPr lang="es-ES_tradnl" sz="2800" dirty="0" smtClean="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rPr>
              <a:t>(</a:t>
            </a:r>
            <a:r>
              <a:rPr lang="es-ES_tradnl" sz="2800" dirty="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rPr>
              <a:t>FENOMENO DE WENCKEBACH</a:t>
            </a:r>
            <a:r>
              <a:rPr lang="es-ES_tradnl" sz="1200" dirty="0" smtClean="0"/>
              <a:t>)</a:t>
            </a:r>
            <a:endParaRPr lang="es-MX" sz="1200" dirty="0"/>
          </a:p>
        </p:txBody>
      </p:sp>
    </p:spTree>
    <p:extLst>
      <p:ext uri="{BB962C8B-B14F-4D97-AF65-F5344CB8AC3E}">
        <p14:creationId xmlns:p14="http://schemas.microsoft.com/office/powerpoint/2010/main" val="2343115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47" name="Text Box 11"/>
          <p:cNvSpPr txBox="1">
            <a:spLocks noChangeArrowheads="1"/>
          </p:cNvSpPr>
          <p:nvPr/>
        </p:nvSpPr>
        <p:spPr bwMode="auto">
          <a:xfrm>
            <a:off x="8744057"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03148" name="Rectangle 12"/>
          <p:cNvSpPr>
            <a:spLocks noGrp="1" noChangeArrowheads="1"/>
          </p:cNvSpPr>
          <p:nvPr>
            <p:ph type="title"/>
          </p:nvPr>
        </p:nvSpPr>
        <p:spPr>
          <a:xfrm>
            <a:off x="1370272" y="128985"/>
            <a:ext cx="6934937" cy="1172368"/>
          </a:xfrm>
        </p:spPr>
        <p:txBody>
          <a:bodyPr/>
          <a:lstStyle/>
          <a:p>
            <a:pPr algn="ctr"/>
            <a:r>
              <a:rPr lang="es-ES_tradnl" dirty="0"/>
              <a:t/>
            </a:r>
            <a:br>
              <a:rPr lang="es-ES_tradnl" dirty="0"/>
            </a:br>
            <a:r>
              <a:rPr lang="es-ES_tradnl" dirty="0"/>
              <a:t>MOBITZ I</a:t>
            </a:r>
            <a:br>
              <a:rPr lang="es-ES_tradnl" dirty="0"/>
            </a:br>
            <a:r>
              <a:rPr lang="es-ES_tradnl" dirty="0"/>
              <a:t>(</a:t>
            </a:r>
            <a:r>
              <a:rPr lang="es-ES_tradnl" sz="2800" dirty="0"/>
              <a:t>FENOMENO DE WENCKEBACH)</a:t>
            </a:r>
            <a:endParaRPr lang="es-ES" dirty="0"/>
          </a:p>
        </p:txBody>
      </p:sp>
      <p:pic>
        <p:nvPicPr>
          <p:cNvPr id="603149" name="Picture 13"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603151" name="Picture 15" descr="msotw9_temp0"/>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15616" y="2204864"/>
            <a:ext cx="7480300" cy="2657475"/>
          </a:xfrm>
          <a:noFill/>
          <a:ln/>
          <a:effectLst>
            <a:outerShdw dist="35921" dir="2700000" algn="ctr" rotWithShape="0">
              <a:schemeClr val="bg2"/>
            </a:outerShdw>
          </a:effectLst>
        </p:spPr>
      </p:pic>
    </p:spTree>
    <p:extLst>
      <p:ext uri="{BB962C8B-B14F-4D97-AF65-F5344CB8AC3E}">
        <p14:creationId xmlns:p14="http://schemas.microsoft.com/office/powerpoint/2010/main" val="1930653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8" name="Picture 4" descr="electr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763909" name="Picture 5" descr="img069"/>
          <p:cNvPicPr>
            <a:picLocks noChangeAspect="1" noChangeArrowheads="1"/>
          </p:cNvPicPr>
          <p:nvPr/>
        </p:nvPicPr>
        <p:blipFill rotWithShape="1">
          <a:blip r:embed="rId3">
            <a:extLst>
              <a:ext uri="{28A0092B-C50C-407E-A947-70E740481C1C}">
                <a14:useLocalDpi xmlns:a14="http://schemas.microsoft.com/office/drawing/2010/main" val="0"/>
              </a:ext>
            </a:extLst>
          </a:blip>
          <a:srcRect l="5351" t="13744" r="6186" b="6290"/>
          <a:stretch/>
        </p:blipFill>
        <p:spPr bwMode="auto">
          <a:xfrm>
            <a:off x="1619672" y="1412776"/>
            <a:ext cx="7272808" cy="472358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9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100" name="Text Box 12"/>
          <p:cNvSpPr txBox="1">
            <a:spLocks noChangeArrowheads="1"/>
          </p:cNvSpPr>
          <p:nvPr/>
        </p:nvSpPr>
        <p:spPr bwMode="auto">
          <a:xfrm>
            <a:off x="8744057"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01101" name="Rectangle 13"/>
          <p:cNvSpPr>
            <a:spLocks noGrp="1" noChangeArrowheads="1"/>
          </p:cNvSpPr>
          <p:nvPr>
            <p:ph type="title"/>
          </p:nvPr>
        </p:nvSpPr>
        <p:spPr>
          <a:xfrm>
            <a:off x="1259632" y="332656"/>
            <a:ext cx="6756400" cy="1254125"/>
          </a:xfrm>
        </p:spPr>
        <p:txBody>
          <a:bodyPr/>
          <a:lstStyle/>
          <a:p>
            <a:pPr algn="ctr"/>
            <a:r>
              <a:rPr lang="es-ES_tradnl" sz="3200" dirty="0"/>
              <a:t>BLOQUEO AV DE SEGUNDO </a:t>
            </a:r>
            <a:r>
              <a:rPr lang="es-ES_tradnl" sz="3200" dirty="0" smtClean="0"/>
              <a:t>GRADO MOBITZ </a:t>
            </a:r>
            <a:r>
              <a:rPr lang="es-ES_tradnl" sz="3200" dirty="0"/>
              <a:t>II</a:t>
            </a:r>
            <a:endParaRPr lang="es-ES" sz="3200" dirty="0"/>
          </a:p>
        </p:txBody>
      </p:sp>
      <p:sp>
        <p:nvSpPr>
          <p:cNvPr id="601107" name="Rectangle 19"/>
          <p:cNvSpPr>
            <a:spLocks noGrp="1" noChangeArrowheads="1"/>
          </p:cNvSpPr>
          <p:nvPr>
            <p:ph type="body" idx="1"/>
          </p:nvPr>
        </p:nvSpPr>
        <p:spPr>
          <a:xfrm>
            <a:off x="932745" y="1981200"/>
            <a:ext cx="7525455" cy="4114800"/>
          </a:xfrm>
        </p:spPr>
        <p:txBody>
          <a:bodyPr>
            <a:normAutofit lnSpcReduction="10000"/>
          </a:bodyPr>
          <a:lstStyle/>
          <a:p>
            <a:r>
              <a:rPr lang="es-ES_tradnl" sz="2800" dirty="0"/>
              <a:t>Intervalo PR es constante hasta que una P no conduce. </a:t>
            </a:r>
            <a:endParaRPr lang="es-ES_tradnl" sz="2800" dirty="0" smtClean="0"/>
          </a:p>
          <a:p>
            <a:pPr marL="0" indent="0">
              <a:buNone/>
            </a:pPr>
            <a:endParaRPr lang="es-ES_tradnl" sz="2800" dirty="0"/>
          </a:p>
          <a:p>
            <a:r>
              <a:rPr lang="es-ES_tradnl" sz="2800" dirty="0"/>
              <a:t>Fijo:  2:1, 3:1, </a:t>
            </a:r>
            <a:r>
              <a:rPr lang="es-ES_tradnl" sz="2800" dirty="0" smtClean="0"/>
              <a:t>4:1</a:t>
            </a:r>
          </a:p>
          <a:p>
            <a:pPr marL="0" indent="0">
              <a:buNone/>
            </a:pPr>
            <a:endParaRPr lang="es-ES_tradnl" sz="2800" dirty="0"/>
          </a:p>
          <a:p>
            <a:r>
              <a:rPr lang="es-ES_tradnl" sz="2800" dirty="0"/>
              <a:t>Variable:  2:1, 4:1, </a:t>
            </a:r>
            <a:r>
              <a:rPr lang="es-ES_tradnl" sz="2800" dirty="0" smtClean="0"/>
              <a:t>3:1</a:t>
            </a:r>
          </a:p>
          <a:p>
            <a:pPr marL="0" indent="0">
              <a:buNone/>
            </a:pPr>
            <a:endParaRPr lang="es-ES_tradnl" sz="2800" dirty="0"/>
          </a:p>
          <a:p>
            <a:r>
              <a:rPr lang="es-ES_tradnl" sz="2800" dirty="0"/>
              <a:t>Avanzado:  Dos ó mas P son bloqueadas.</a:t>
            </a:r>
          </a:p>
          <a:p>
            <a:pPr>
              <a:buFontTx/>
              <a:buNone/>
            </a:pPr>
            <a:endParaRPr lang="es-ES" sz="2800" dirty="0"/>
          </a:p>
        </p:txBody>
      </p:sp>
      <p:pic>
        <p:nvPicPr>
          <p:cNvPr id="601102" name="Picture 14"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81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38" name="Text Box 14"/>
          <p:cNvSpPr txBox="1">
            <a:spLocks noChangeArrowheads="1"/>
          </p:cNvSpPr>
          <p:nvPr/>
        </p:nvSpPr>
        <p:spPr bwMode="auto">
          <a:xfrm>
            <a:off x="8744057"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15439" name="Rectangle 15"/>
          <p:cNvSpPr>
            <a:spLocks noGrp="1" noChangeArrowheads="1"/>
          </p:cNvSpPr>
          <p:nvPr>
            <p:ph type="title"/>
          </p:nvPr>
        </p:nvSpPr>
        <p:spPr>
          <a:xfrm>
            <a:off x="1262946" y="457200"/>
            <a:ext cx="6729588" cy="1143000"/>
          </a:xfrm>
        </p:spPr>
        <p:txBody>
          <a:bodyPr/>
          <a:lstStyle/>
          <a:p>
            <a:pPr algn="ctr"/>
            <a:r>
              <a:rPr lang="es-ES_tradnl" sz="3200"/>
              <a:t>BLOQUEO AV DE SEGUNDO GRADO </a:t>
            </a:r>
            <a:br>
              <a:rPr lang="es-ES_tradnl" sz="3200"/>
            </a:br>
            <a:r>
              <a:rPr lang="es-ES_tradnl" sz="3200"/>
              <a:t>MOBITZ II  (3:1)</a:t>
            </a:r>
            <a:endParaRPr lang="es-ES" sz="3200"/>
          </a:p>
        </p:txBody>
      </p:sp>
      <p:pic>
        <p:nvPicPr>
          <p:cNvPr id="615440" name="Picture 16"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615442" name="Picture 18" descr="msotw9_temp0"/>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29734" y="2600326"/>
            <a:ext cx="7464778" cy="1643063"/>
          </a:xfrm>
          <a:noFill/>
          <a:ln/>
          <a:effectLst>
            <a:outerShdw dist="35921" dir="2700000" algn="ctr" rotWithShape="0">
              <a:schemeClr val="bg2"/>
            </a:outerShdw>
          </a:effectLst>
        </p:spPr>
      </p:pic>
    </p:spTree>
    <p:extLst>
      <p:ext uri="{BB962C8B-B14F-4D97-AF65-F5344CB8AC3E}">
        <p14:creationId xmlns:p14="http://schemas.microsoft.com/office/powerpoint/2010/main" val="32603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62" name="Text Box 18"/>
          <p:cNvSpPr txBox="1">
            <a:spLocks noChangeArrowheads="1"/>
          </p:cNvSpPr>
          <p:nvPr/>
        </p:nvSpPr>
        <p:spPr bwMode="auto">
          <a:xfrm>
            <a:off x="8775101"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pic>
        <p:nvPicPr>
          <p:cNvPr id="594964" name="Picture 20"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594966" name="Picture 22"/>
          <p:cNvPicPr>
            <a:picLocks noChangeAspect="1" noChangeArrowheads="1"/>
          </p:cNvPicPr>
          <p:nvPr/>
        </p:nvPicPr>
        <p:blipFill rotWithShape="1">
          <a:blip r:embed="rId4">
            <a:extLst>
              <a:ext uri="{28A0092B-C50C-407E-A947-70E740481C1C}">
                <a14:useLocalDpi xmlns:a14="http://schemas.microsoft.com/office/drawing/2010/main" val="0"/>
              </a:ext>
            </a:extLst>
          </a:blip>
          <a:srcRect l="136" t="9979"/>
          <a:stretch/>
        </p:blipFill>
        <p:spPr bwMode="auto">
          <a:xfrm>
            <a:off x="467543" y="1959428"/>
            <a:ext cx="8264471" cy="24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967" name="Rectangle 23"/>
          <p:cNvSpPr>
            <a:spLocks noGrp="1" noChangeArrowheads="1"/>
          </p:cNvSpPr>
          <p:nvPr>
            <p:ph type="title"/>
          </p:nvPr>
        </p:nvSpPr>
        <p:spPr>
          <a:xfrm>
            <a:off x="900290" y="457200"/>
            <a:ext cx="7092244" cy="1143000"/>
          </a:xfrm>
        </p:spPr>
        <p:txBody>
          <a:bodyPr>
            <a:normAutofit fontScale="90000"/>
          </a:bodyPr>
          <a:lstStyle/>
          <a:p>
            <a:pPr algn="ctr"/>
            <a:r>
              <a:rPr lang="es-MX" dirty="0"/>
              <a:t>BLOQUEO AV DE SEGUNDO GRADO </a:t>
            </a:r>
            <a:br>
              <a:rPr lang="es-MX" dirty="0"/>
            </a:br>
            <a:r>
              <a:rPr lang="es-MX" dirty="0"/>
              <a:t>MOBITZ II  (AVANZADO)</a:t>
            </a:r>
            <a:endParaRPr lang="es-ES" dirty="0"/>
          </a:p>
        </p:txBody>
      </p:sp>
    </p:spTree>
    <p:extLst>
      <p:ext uri="{BB962C8B-B14F-4D97-AF65-F5344CB8AC3E}">
        <p14:creationId xmlns:p14="http://schemas.microsoft.com/office/powerpoint/2010/main" val="1215942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932" name="Picture 4" descr="electr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764933" name="Picture 5" descr="img070"/>
          <p:cNvPicPr>
            <a:picLocks noChangeAspect="1" noChangeArrowheads="1"/>
          </p:cNvPicPr>
          <p:nvPr/>
        </p:nvPicPr>
        <p:blipFill rotWithShape="1">
          <a:blip r:embed="rId3">
            <a:extLst>
              <a:ext uri="{28A0092B-C50C-407E-A947-70E740481C1C}">
                <a14:useLocalDpi xmlns:a14="http://schemas.microsoft.com/office/drawing/2010/main" val="0"/>
              </a:ext>
            </a:extLst>
          </a:blip>
          <a:srcRect l="6729" t="15555" r="7563" b="6161"/>
          <a:stretch/>
        </p:blipFill>
        <p:spPr bwMode="auto">
          <a:xfrm>
            <a:off x="1547664" y="1200231"/>
            <a:ext cx="6840760" cy="4721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86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24" name="Rectangle 1036"/>
          <p:cNvSpPr>
            <a:spLocks noGrp="1" noChangeArrowheads="1"/>
          </p:cNvSpPr>
          <p:nvPr>
            <p:ph type="title"/>
          </p:nvPr>
        </p:nvSpPr>
        <p:spPr>
          <a:xfrm>
            <a:off x="1187624" y="322985"/>
            <a:ext cx="6818489" cy="1143000"/>
          </a:xfrm>
        </p:spPr>
        <p:txBody>
          <a:bodyPr/>
          <a:lstStyle/>
          <a:p>
            <a:pPr algn="ctr"/>
            <a:r>
              <a:rPr lang="es-ES_tradnl" sz="3200" dirty="0"/>
              <a:t>BLOQUEO AV COMPLETO Ó DE</a:t>
            </a:r>
            <a:br>
              <a:rPr lang="es-ES_tradnl" sz="3200" dirty="0"/>
            </a:br>
            <a:r>
              <a:rPr lang="es-ES_tradnl" sz="3200" dirty="0"/>
              <a:t> TERCER GRADO</a:t>
            </a:r>
            <a:endParaRPr lang="es-ES" sz="3200" dirty="0"/>
          </a:p>
        </p:txBody>
      </p:sp>
      <p:sp>
        <p:nvSpPr>
          <p:cNvPr id="653327" name="Rectangle 1039"/>
          <p:cNvSpPr>
            <a:spLocks noGrp="1" noChangeArrowheads="1"/>
          </p:cNvSpPr>
          <p:nvPr>
            <p:ph type="body" idx="1"/>
          </p:nvPr>
        </p:nvSpPr>
        <p:spPr>
          <a:xfrm>
            <a:off x="986367" y="1981200"/>
            <a:ext cx="7471833" cy="4114800"/>
          </a:xfrm>
        </p:spPr>
        <p:txBody>
          <a:bodyPr/>
          <a:lstStyle/>
          <a:p>
            <a:pPr marL="514350" indent="-514350">
              <a:buFont typeface="+mj-lt"/>
              <a:buAutoNum type="arabicPeriod"/>
            </a:pPr>
            <a:r>
              <a:rPr lang="es-ES_tradnl" sz="2800" dirty="0"/>
              <a:t>Disociación entre aurículas y ventrículos</a:t>
            </a:r>
          </a:p>
          <a:p>
            <a:pPr marL="514350" indent="-514350">
              <a:buFont typeface="+mj-lt"/>
              <a:buAutoNum type="arabicPeriod"/>
            </a:pPr>
            <a:r>
              <a:rPr lang="es-ES_tradnl" sz="2800" dirty="0"/>
              <a:t>PP es constante</a:t>
            </a:r>
          </a:p>
          <a:p>
            <a:pPr marL="514350" indent="-514350">
              <a:buFont typeface="+mj-lt"/>
              <a:buAutoNum type="arabicPeriod"/>
            </a:pPr>
            <a:r>
              <a:rPr lang="es-ES_tradnl" sz="2800" dirty="0"/>
              <a:t>RR es constante </a:t>
            </a:r>
          </a:p>
          <a:p>
            <a:pPr marL="514350" indent="-514350">
              <a:buFont typeface="+mj-lt"/>
              <a:buAutoNum type="arabicPeriod"/>
            </a:pPr>
            <a:r>
              <a:rPr lang="es-ES_tradnl" sz="2800" dirty="0"/>
              <a:t>Frecuencia es mayor en las P que en los complejos QRS. </a:t>
            </a:r>
          </a:p>
          <a:p>
            <a:pPr marL="514350" indent="-514350">
              <a:buFont typeface="+mj-lt"/>
              <a:buAutoNum type="arabicPeriod"/>
            </a:pPr>
            <a:r>
              <a:rPr lang="es-ES_tradnl" sz="2800" dirty="0"/>
              <a:t>La morfología del QRS depende del marcapaso subsidiario.</a:t>
            </a:r>
            <a:endParaRPr lang="es-ES" sz="2800" dirty="0"/>
          </a:p>
        </p:txBody>
      </p:sp>
      <p:pic>
        <p:nvPicPr>
          <p:cNvPr id="653325" name="Picture 1037"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8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9" name="Text Box 11"/>
          <p:cNvSpPr txBox="1">
            <a:spLocks noChangeArrowheads="1"/>
          </p:cNvSpPr>
          <p:nvPr/>
        </p:nvSpPr>
        <p:spPr bwMode="auto">
          <a:xfrm>
            <a:off x="8775101"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47180" name="Rectangle 12"/>
          <p:cNvSpPr>
            <a:spLocks noGrp="1" noChangeArrowheads="1"/>
          </p:cNvSpPr>
          <p:nvPr>
            <p:ph type="title"/>
          </p:nvPr>
        </p:nvSpPr>
        <p:spPr>
          <a:xfrm>
            <a:off x="997657" y="457200"/>
            <a:ext cx="6994877" cy="1143000"/>
          </a:xfrm>
        </p:spPr>
        <p:txBody>
          <a:bodyPr>
            <a:normAutofit fontScale="90000"/>
          </a:bodyPr>
          <a:lstStyle/>
          <a:p>
            <a:pPr algn="ctr"/>
            <a:r>
              <a:rPr lang="es-ES_tradnl" sz="3200"/>
              <a:t>BLOQUEO AV COMPLETO Ó DE </a:t>
            </a:r>
            <a:br>
              <a:rPr lang="es-ES_tradnl" sz="3200"/>
            </a:br>
            <a:r>
              <a:rPr lang="es-ES_tradnl" sz="3200"/>
              <a:t>TERCER GRADO</a:t>
            </a:r>
            <a:r>
              <a:rPr lang="es-ES_tradnl"/>
              <a:t> </a:t>
            </a:r>
            <a:endParaRPr lang="es-ES"/>
          </a:p>
        </p:txBody>
      </p:sp>
      <p:pic>
        <p:nvPicPr>
          <p:cNvPr id="647181" name="Picture 13"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647185" name="Picture 17" descr="auto0"/>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979516" y="1916832"/>
            <a:ext cx="7261578" cy="1490663"/>
          </a:xfrm>
          <a:noFill/>
          <a:ln/>
        </p:spPr>
      </p:pic>
      <p:pic>
        <p:nvPicPr>
          <p:cNvPr id="64718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636242"/>
            <a:ext cx="7329311"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78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1"/>
          </p:nvPr>
        </p:nvSpPr>
        <p:spPr/>
        <p:txBody>
          <a:bodyPr>
            <a:normAutofit/>
          </a:bodyPr>
          <a:lstStyle/>
          <a:p>
            <a:pPr algn="ctr"/>
            <a:r>
              <a:rPr lang="es-MX" sz="4000" dirty="0" smtClean="0">
                <a:solidFill>
                  <a:srgbClr val="FFFF00"/>
                </a:solidFill>
              </a:rPr>
              <a:t>BLOQUEO A-V CONGENITOS</a:t>
            </a:r>
            <a:endParaRPr lang="es-MX" sz="4000" dirty="0">
              <a:solidFill>
                <a:srgbClr val="FFFF00"/>
              </a:solidFill>
            </a:endParaRPr>
          </a:p>
        </p:txBody>
      </p:sp>
    </p:spTree>
    <p:extLst>
      <p:ext uri="{BB962C8B-B14F-4D97-AF65-F5344CB8AC3E}">
        <p14:creationId xmlns:p14="http://schemas.microsoft.com/office/powerpoint/2010/main" val="2878358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2" name="Text Box 12"/>
          <p:cNvSpPr txBox="1">
            <a:spLocks noChangeArrowheads="1"/>
          </p:cNvSpPr>
          <p:nvPr/>
        </p:nvSpPr>
        <p:spPr bwMode="auto">
          <a:xfrm>
            <a:off x="5937956" y="3630366"/>
            <a:ext cx="2492022" cy="156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nSpc>
                <a:spcPct val="40000"/>
              </a:lnSpc>
              <a:buFontTx/>
              <a:buChar char="–"/>
            </a:pPr>
            <a:endParaRPr lang="en-GB" altLang="en-GB" sz="1000"/>
          </a:p>
        </p:txBody>
      </p:sp>
      <p:sp>
        <p:nvSpPr>
          <p:cNvPr id="634894" name="Text Box 14"/>
          <p:cNvSpPr txBox="1">
            <a:spLocks noChangeArrowheads="1"/>
          </p:cNvSpPr>
          <p:nvPr/>
        </p:nvSpPr>
        <p:spPr bwMode="auto">
          <a:xfrm>
            <a:off x="5937955" y="5836991"/>
            <a:ext cx="2010834" cy="156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nSpc>
                <a:spcPct val="40000"/>
              </a:lnSpc>
              <a:buFontTx/>
              <a:buChar char="–"/>
            </a:pPr>
            <a:endParaRPr lang="en-GB" altLang="en-GB" sz="1000"/>
          </a:p>
        </p:txBody>
      </p:sp>
      <p:sp>
        <p:nvSpPr>
          <p:cNvPr id="634923" name="Text Box 43"/>
          <p:cNvSpPr txBox="1">
            <a:spLocks noChangeArrowheads="1"/>
          </p:cNvSpPr>
          <p:nvPr/>
        </p:nvSpPr>
        <p:spPr bwMode="auto">
          <a:xfrm>
            <a:off x="8775101"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634924" name="Rectangle 44"/>
          <p:cNvSpPr>
            <a:spLocks noGrp="1" noChangeArrowheads="1"/>
          </p:cNvSpPr>
          <p:nvPr>
            <p:ph type="title"/>
          </p:nvPr>
        </p:nvSpPr>
        <p:spPr>
          <a:xfrm>
            <a:off x="1192389" y="457200"/>
            <a:ext cx="6800144" cy="1143000"/>
          </a:xfrm>
        </p:spPr>
        <p:txBody>
          <a:bodyPr>
            <a:normAutofit fontScale="90000"/>
          </a:bodyPr>
          <a:lstStyle/>
          <a:p>
            <a:pPr algn="ctr"/>
            <a:r>
              <a:rPr lang="es-MX"/>
              <a:t>BLOQUEO AV COMPLETO Ó DE TERCER GRADO </a:t>
            </a:r>
            <a:endParaRPr lang="es-ES"/>
          </a:p>
        </p:txBody>
      </p:sp>
      <p:pic>
        <p:nvPicPr>
          <p:cNvPr id="634925" name="Picture 45"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634927"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56" y="1700808"/>
            <a:ext cx="7614356"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8"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3284984"/>
            <a:ext cx="764257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690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6" name="Picture 4" descr="electr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pic>
        <p:nvPicPr>
          <p:cNvPr id="765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7512756" cy="44719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87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007" name="Text Box 15"/>
          <p:cNvSpPr txBox="1">
            <a:spLocks noChangeArrowheads="1"/>
          </p:cNvSpPr>
          <p:nvPr/>
        </p:nvSpPr>
        <p:spPr bwMode="auto">
          <a:xfrm>
            <a:off x="8775101" y="6244234"/>
            <a:ext cx="181822"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buFontTx/>
              <a:buNone/>
            </a:pPr>
            <a:endParaRPr lang="en-GB" altLang="en-GB" sz="1400">
              <a:solidFill>
                <a:schemeClr val="tx1"/>
              </a:solidFill>
            </a:endParaRPr>
          </a:p>
        </p:txBody>
      </p:sp>
      <p:sp>
        <p:nvSpPr>
          <p:cNvPr id="597011" name="Rectangle 19"/>
          <p:cNvSpPr>
            <a:spLocks noGrp="1" noChangeArrowheads="1"/>
          </p:cNvSpPr>
          <p:nvPr>
            <p:ph type="title"/>
          </p:nvPr>
        </p:nvSpPr>
        <p:spPr>
          <a:xfrm>
            <a:off x="715434" y="457200"/>
            <a:ext cx="7277100" cy="1143000"/>
          </a:xfrm>
        </p:spPr>
        <p:txBody>
          <a:bodyPr/>
          <a:lstStyle/>
          <a:p>
            <a:pPr algn="ctr"/>
            <a:r>
              <a:rPr lang="es-ES_tradnl" sz="3200"/>
              <a:t>TRATAMIENTO</a:t>
            </a:r>
            <a:r>
              <a:rPr lang="es-ES_tradnl"/>
              <a:t> </a:t>
            </a:r>
            <a:endParaRPr lang="es-ES"/>
          </a:p>
        </p:txBody>
      </p:sp>
      <p:sp>
        <p:nvSpPr>
          <p:cNvPr id="597012" name="Rectangle 20"/>
          <p:cNvSpPr>
            <a:spLocks noGrp="1" noChangeArrowheads="1"/>
          </p:cNvSpPr>
          <p:nvPr>
            <p:ph type="body" idx="1"/>
          </p:nvPr>
        </p:nvSpPr>
        <p:spPr>
          <a:xfrm>
            <a:off x="969434" y="1981200"/>
            <a:ext cx="7488766" cy="4114800"/>
          </a:xfrm>
        </p:spPr>
        <p:txBody>
          <a:bodyPr/>
          <a:lstStyle/>
          <a:p>
            <a:r>
              <a:rPr lang="es-ES_tradnl">
                <a:solidFill>
                  <a:srgbClr val="FFFF66"/>
                </a:solidFill>
              </a:rPr>
              <a:t>Bradicardia sintomática </a:t>
            </a:r>
          </a:p>
          <a:p>
            <a:pPr>
              <a:buFontTx/>
              <a:buNone/>
            </a:pPr>
            <a:r>
              <a:rPr lang="es-ES_tradnl">
                <a:solidFill>
                  <a:srgbClr val="FFFF66"/>
                </a:solidFill>
              </a:rPr>
              <a:t>   Atropina </a:t>
            </a:r>
          </a:p>
          <a:p>
            <a:pPr>
              <a:buFontTx/>
              <a:buNone/>
            </a:pPr>
            <a:r>
              <a:rPr lang="es-ES_tradnl">
                <a:solidFill>
                  <a:srgbClr val="FFFF66"/>
                </a:solidFill>
              </a:rPr>
              <a:t>   Marcapaso transcutáneo ó transvenoso</a:t>
            </a:r>
          </a:p>
          <a:p>
            <a:pPr>
              <a:buFontTx/>
              <a:buNone/>
            </a:pPr>
            <a:r>
              <a:rPr lang="es-ES_tradnl">
                <a:solidFill>
                  <a:srgbClr val="FFFF66"/>
                </a:solidFill>
              </a:rPr>
              <a:t>   Dopamina </a:t>
            </a:r>
          </a:p>
          <a:p>
            <a:pPr>
              <a:buFontTx/>
              <a:buNone/>
            </a:pPr>
            <a:r>
              <a:rPr lang="es-ES_tradnl">
                <a:solidFill>
                  <a:srgbClr val="FFFF66"/>
                </a:solidFill>
              </a:rPr>
              <a:t>   Epinefrina </a:t>
            </a:r>
          </a:p>
          <a:p>
            <a:pPr>
              <a:buFontTx/>
              <a:buNone/>
            </a:pPr>
            <a:r>
              <a:rPr lang="es-ES_tradnl">
                <a:solidFill>
                  <a:srgbClr val="FFFF66"/>
                </a:solidFill>
              </a:rPr>
              <a:t>   Isoproterenol </a:t>
            </a:r>
          </a:p>
          <a:p>
            <a:pPr>
              <a:buFontTx/>
              <a:buNone/>
            </a:pPr>
            <a:r>
              <a:rPr lang="es-ES_tradnl"/>
              <a:t>    </a:t>
            </a:r>
            <a:endParaRPr lang="es-ES"/>
          </a:p>
        </p:txBody>
      </p:sp>
      <p:pic>
        <p:nvPicPr>
          <p:cNvPr id="597009" name="Picture 17" descr="elect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44" y="376238"/>
            <a:ext cx="1017412" cy="6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18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R E S U E L V E L O</a:t>
            </a:r>
            <a:endParaRPr lang="es-MX" dirty="0"/>
          </a:p>
        </p:txBody>
      </p:sp>
      <p:sp>
        <p:nvSpPr>
          <p:cNvPr id="3" name="2 Marcador de contenido"/>
          <p:cNvSpPr>
            <a:spLocks noGrp="1"/>
          </p:cNvSpPr>
          <p:nvPr>
            <p:ph idx="1"/>
          </p:nvPr>
        </p:nvSpPr>
        <p:spPr/>
        <p:txBody>
          <a:bodyPr/>
          <a:lstStyle/>
          <a:p>
            <a:endParaRPr lang="es-MX"/>
          </a:p>
        </p:txBody>
      </p:sp>
      <p:pic>
        <p:nvPicPr>
          <p:cNvPr id="3074" name="Picture 2" descr="http://www.my-ekg.com/imag/bloqueo-av-avanza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6336704" cy="221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9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3010" name="Picture 2" descr="Bloqueo Auriculoventricular de Primer Grad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848872" cy="235466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772072" y="152400"/>
            <a:ext cx="7067128" cy="1124744"/>
          </a:xfrm>
          <a:prstGeom prst="rect">
            <a:avLst/>
          </a:prstGeom>
          <a:ln>
            <a:no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800" b="0" kern="1200" cap="none" spc="0">
                <a:ln>
                  <a:noFill/>
                </a:ln>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defRPr>
            </a:lvl1pPr>
          </a:lstStyle>
          <a:p>
            <a:pPr algn="ctr"/>
            <a:r>
              <a:rPr lang="es-MX" smtClean="0"/>
              <a:t>R E S U E L V E L O</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4034" name="Picture 2" descr="Bloqueo Auriculoventricular de Segundo Grado, Mobitz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79468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772072" y="152400"/>
            <a:ext cx="7067128" cy="1124744"/>
          </a:xfrm>
          <a:prstGeom prst="rect">
            <a:avLst/>
          </a:prstGeom>
          <a:ln>
            <a:no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800" b="0" kern="1200" cap="none" spc="0">
                <a:ln>
                  <a:noFill/>
                </a:ln>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defRPr>
            </a:lvl1pPr>
          </a:lstStyle>
          <a:p>
            <a:pPr algn="ctr"/>
            <a:r>
              <a:rPr lang="es-MX" smtClean="0"/>
              <a:t>R E S U E L V E L O</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95" t="38095" r="25036" b="40278"/>
          <a:stretch/>
        </p:blipFill>
        <p:spPr bwMode="auto">
          <a:xfrm>
            <a:off x="683568" y="2276872"/>
            <a:ext cx="6618514" cy="15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772072" y="152400"/>
            <a:ext cx="7067128" cy="1124744"/>
          </a:xfrm>
          <a:prstGeom prst="rect">
            <a:avLst/>
          </a:prstGeom>
          <a:ln>
            <a:no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800" b="0" kern="1200" cap="none" spc="0">
                <a:ln>
                  <a:noFill/>
                </a:ln>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defRPr>
            </a:lvl1pPr>
          </a:lstStyle>
          <a:p>
            <a:pPr algn="ctr"/>
            <a:r>
              <a:rPr lang="es-MX" smtClean="0"/>
              <a:t>R E S U E L V E L O</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26" t="33929" r="24925" b="36904"/>
          <a:stretch/>
        </p:blipFill>
        <p:spPr bwMode="auto">
          <a:xfrm>
            <a:off x="1331640" y="1772816"/>
            <a:ext cx="6720114"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772072" y="152400"/>
            <a:ext cx="7067128" cy="1124744"/>
          </a:xfrm>
          <a:prstGeom prst="rect">
            <a:avLst/>
          </a:prstGeom>
          <a:ln>
            <a:no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800" b="0" kern="1200" cap="none" spc="0">
                <a:ln>
                  <a:noFill/>
                </a:ln>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defRPr>
            </a:lvl1pPr>
          </a:lstStyle>
          <a:p>
            <a:pPr algn="ctr"/>
            <a:r>
              <a:rPr lang="es-MX" smtClean="0"/>
              <a:t>R E S U E L V E L O</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71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8" t="32936" r="25036" b="37699"/>
          <a:stretch/>
        </p:blipFill>
        <p:spPr bwMode="auto">
          <a:xfrm>
            <a:off x="1403648" y="1916832"/>
            <a:ext cx="6778172" cy="214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772072" y="152400"/>
            <a:ext cx="7067128" cy="1124744"/>
          </a:xfrm>
          <a:prstGeom prst="rect">
            <a:avLst/>
          </a:prstGeom>
          <a:ln>
            <a:no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800" b="0" kern="1200" cap="none" spc="0">
                <a:ln>
                  <a:noFill/>
                </a:ln>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a typeface="+mj-ea"/>
                <a:cs typeface="+mj-cs"/>
              </a:defRPr>
            </a:lvl1pPr>
          </a:lstStyle>
          <a:p>
            <a:pPr algn="ctr"/>
            <a:r>
              <a:rPr lang="es-MX" dirty="0" smtClean="0"/>
              <a:t>R E S U E L V E L O</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graphicFrame>
        <p:nvGraphicFramePr>
          <p:cNvPr id="4" name="Group 2"/>
          <p:cNvGraphicFramePr>
            <a:graphicFrameLocks noGrp="1"/>
          </p:cNvGraphicFramePr>
          <p:nvPr>
            <p:extLst>
              <p:ext uri="{D42A27DB-BD31-4B8C-83A1-F6EECF244321}">
                <p14:modId xmlns:p14="http://schemas.microsoft.com/office/powerpoint/2010/main" val="2868813921"/>
              </p:ext>
            </p:extLst>
          </p:nvPr>
        </p:nvGraphicFramePr>
        <p:xfrm>
          <a:off x="539552" y="332656"/>
          <a:ext cx="7416824" cy="4465170"/>
        </p:xfrm>
        <a:graphic>
          <a:graphicData uri="http://schemas.openxmlformats.org/drawingml/2006/table">
            <a:tbl>
              <a:tblPr>
                <a:tableStyleId>{18603FDC-E32A-4AB5-989C-0864C3EAD2B8}</a:tableStyleId>
              </a:tblPr>
              <a:tblGrid>
                <a:gridCol w="7416824"/>
              </a:tblGrid>
              <a:tr h="476250">
                <a:tc>
                  <a:txBody>
                    <a:bodyPr/>
                    <a:lstStyle/>
                    <a:p>
                      <a:pPr marL="0" marR="0" lvl="0" indent="0" algn="l" defTabSz="457200" rtl="0" eaLnBrk="1" fontAlgn="base" latinLnBrk="0" hangingPunct="0">
                        <a:lnSpc>
                          <a:spcPct val="69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Clasificación de los bloqueos de rama y </a:t>
                      </a:r>
                      <a:r>
                        <a:rPr kumimoji="0" lang="es-ES_tradnl" sz="1800" u="none" strike="noStrike" cap="none" normalizeH="0" baseline="0" dirty="0" err="1" smtClean="0">
                          <a:ln>
                            <a:noFill/>
                          </a:ln>
                          <a:effectLst/>
                          <a:latin typeface="Aharoni" pitchFamily="2" charset="-79"/>
                          <a:cs typeface="Aharoni" pitchFamily="2" charset="-79"/>
                        </a:rPr>
                        <a:t>fasciculares</a:t>
                      </a:r>
                      <a:endParaRPr kumimoji="0" lang="es-ES_tradnl" sz="1800" b="1" i="0" u="none" strike="noStrike" cap="none" normalizeH="0" baseline="0" dirty="0" smtClean="0">
                        <a:ln>
                          <a:noFill/>
                        </a:ln>
                        <a:solidFill>
                          <a:srgbClr val="000000"/>
                        </a:solidFill>
                        <a:effectLst/>
                        <a:latin typeface="Aharoni" pitchFamily="2" charset="-79"/>
                        <a:cs typeface="Aharoni" pitchFamily="2" charset="-79"/>
                      </a:endParaRPr>
                    </a:p>
                  </a:txBody>
                  <a:tcPr marL="90000" marR="90000" marT="143496" marB="46800" horzOverflow="overflow"/>
                </a:tc>
              </a:tr>
              <a:tr h="1174750">
                <a:tc>
                  <a:txBody>
                    <a:bodyPr/>
                    <a:lstStyle/>
                    <a:p>
                      <a:pPr marL="0" marR="0" lvl="0" indent="0" algn="l" defTabSz="457200" rtl="0" eaLnBrk="1" fontAlgn="base" latinLnBrk="0" hangingPunct="0">
                        <a:lnSpc>
                          <a:spcPct val="69000"/>
                        </a:lnSpc>
                        <a:spcBef>
                          <a:spcPct val="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2000" u="none" strike="noStrike" cap="none" normalizeH="0" baseline="0" dirty="0" smtClean="0">
                          <a:ln>
                            <a:noFill/>
                          </a:ln>
                          <a:effectLst/>
                          <a:latin typeface="Aharoni" pitchFamily="2" charset="-79"/>
                          <a:cs typeface="Aharoni" pitchFamily="2" charset="-79"/>
                        </a:rPr>
                        <a:t>Bloqueos </a:t>
                      </a:r>
                      <a:r>
                        <a:rPr kumimoji="0" lang="es-ES_tradnl" sz="2000" u="none" strike="noStrike" cap="none" normalizeH="0" baseline="0" dirty="0" err="1" smtClean="0">
                          <a:ln>
                            <a:noFill/>
                          </a:ln>
                          <a:effectLst/>
                          <a:latin typeface="Aharoni" pitchFamily="2" charset="-79"/>
                          <a:cs typeface="Aharoni" pitchFamily="2" charset="-79"/>
                        </a:rPr>
                        <a:t>fasciculares</a:t>
                      </a:r>
                      <a:r>
                        <a:rPr kumimoji="0" lang="es-ES_tradnl" sz="2000" u="none" strike="noStrike" cap="none" normalizeH="0" baseline="0" dirty="0" smtClean="0">
                          <a:ln>
                            <a:noFill/>
                          </a:ln>
                          <a:effectLst/>
                          <a:latin typeface="Aharoni" pitchFamily="2" charset="-79"/>
                          <a:cs typeface="Aharoni" pitchFamily="2" charset="-79"/>
                        </a:rPr>
                        <a:t>:</a:t>
                      </a:r>
                    </a:p>
                    <a:p>
                      <a:pPr marL="0" marR="0" lvl="0" indent="0" algn="l" defTabSz="457200" rtl="0" eaLnBrk="1" fontAlgn="base" latinLnBrk="0" hangingPunct="0">
                        <a:lnSpc>
                          <a:spcPct val="69000"/>
                        </a:lnSpc>
                        <a:spcBef>
                          <a:spcPct val="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ES_tradnl" sz="2000" u="none" strike="noStrike" cap="none" normalizeH="0" baseline="0" dirty="0" smtClean="0">
                        <a:ln>
                          <a:noFill/>
                        </a:ln>
                        <a:effectLst/>
                        <a:latin typeface="Aharoni" pitchFamily="2" charset="-79"/>
                        <a:cs typeface="Aharoni" pitchFamily="2" charset="-79"/>
                      </a:endParaRPr>
                    </a:p>
                    <a:p>
                      <a:pPr marL="430213" marR="0" lvl="1" indent="-215900" algn="l" defTabSz="457200" rtl="0" eaLnBrk="1" fontAlgn="base" latinLnBrk="0" hangingPunct="0">
                        <a:lnSpc>
                          <a:spcPct val="69000"/>
                        </a:lnSpc>
                        <a:spcBef>
                          <a:spcPct val="0"/>
                        </a:spcBef>
                        <a:spcAft>
                          <a:spcPct val="0"/>
                        </a:spcAft>
                        <a:buClr>
                          <a:srgbClr val="000000"/>
                        </a:buClr>
                        <a:buSzPct val="45000"/>
                        <a:buFont typeface="Wingdings" pitchFamily="-105"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2000" u="none" strike="noStrike" cap="none" normalizeH="0" baseline="0" dirty="0" err="1" smtClean="0">
                          <a:ln>
                            <a:noFill/>
                          </a:ln>
                          <a:effectLst/>
                          <a:latin typeface="Aharoni" pitchFamily="2" charset="-79"/>
                          <a:cs typeface="Aharoni" pitchFamily="2" charset="-79"/>
                        </a:rPr>
                        <a:t>Hemibloqueo</a:t>
                      </a:r>
                      <a:r>
                        <a:rPr kumimoji="0" lang="es-ES_tradnl" sz="2000" u="none" strike="noStrike" cap="none" normalizeH="0" baseline="0" dirty="0" smtClean="0">
                          <a:ln>
                            <a:noFill/>
                          </a:ln>
                          <a:effectLst/>
                          <a:latin typeface="Aharoni" pitchFamily="2" charset="-79"/>
                          <a:cs typeface="Aharoni" pitchFamily="2" charset="-79"/>
                        </a:rPr>
                        <a:t> anterior (anterosuperior)</a:t>
                      </a:r>
                    </a:p>
                    <a:p>
                      <a:pPr marL="214313" marR="0" lvl="1" indent="0" algn="l" defTabSz="457200" rtl="0" eaLnBrk="1" fontAlgn="base" latinLnBrk="0" hangingPunct="0">
                        <a:lnSpc>
                          <a:spcPct val="69000"/>
                        </a:lnSpc>
                        <a:spcBef>
                          <a:spcPct val="0"/>
                        </a:spcBef>
                        <a:spcAft>
                          <a:spcPct val="0"/>
                        </a:spcAft>
                        <a:buClr>
                          <a:srgbClr val="000000"/>
                        </a:buClr>
                        <a:buSzPct val="45000"/>
                        <a:buFont typeface="Wingdings" pitchFamily="-105"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ES_tradnl" sz="2000" u="none" strike="noStrike" cap="none" normalizeH="0" baseline="0" dirty="0" smtClean="0">
                        <a:ln>
                          <a:noFill/>
                        </a:ln>
                        <a:effectLst/>
                        <a:latin typeface="Aharoni" pitchFamily="2" charset="-79"/>
                        <a:cs typeface="Aharoni" pitchFamily="2" charset="-79"/>
                      </a:endParaRPr>
                    </a:p>
                    <a:p>
                      <a:pPr marL="430213" marR="0" lvl="1" indent="-215900" algn="l" defTabSz="457200" rtl="0" eaLnBrk="1" fontAlgn="base" latinLnBrk="0" hangingPunct="0">
                        <a:lnSpc>
                          <a:spcPct val="69000"/>
                        </a:lnSpc>
                        <a:spcBef>
                          <a:spcPct val="0"/>
                        </a:spcBef>
                        <a:spcAft>
                          <a:spcPct val="0"/>
                        </a:spcAft>
                        <a:buClr>
                          <a:srgbClr val="000000"/>
                        </a:buClr>
                        <a:buSzPct val="45000"/>
                        <a:buFont typeface="Wingdings" pitchFamily="-105"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2000" u="none" strike="noStrike" cap="none" normalizeH="0" baseline="0" dirty="0" err="1" smtClean="0">
                          <a:ln>
                            <a:noFill/>
                          </a:ln>
                          <a:effectLst/>
                          <a:latin typeface="Aharoni" pitchFamily="2" charset="-79"/>
                          <a:cs typeface="Aharoni" pitchFamily="2" charset="-79"/>
                        </a:rPr>
                        <a:t>Hemibloqueo</a:t>
                      </a:r>
                      <a:r>
                        <a:rPr kumimoji="0" lang="es-ES_tradnl" sz="2000" u="none" strike="noStrike" cap="none" normalizeH="0" baseline="0" dirty="0" smtClean="0">
                          <a:ln>
                            <a:noFill/>
                          </a:ln>
                          <a:effectLst/>
                          <a:latin typeface="Aharoni" pitchFamily="2" charset="-79"/>
                          <a:cs typeface="Aharoni" pitchFamily="2" charset="-79"/>
                        </a:rPr>
                        <a:t> posterior (</a:t>
                      </a:r>
                      <a:r>
                        <a:rPr kumimoji="0" lang="es-ES_tradnl" sz="2000" u="none" strike="noStrike" cap="none" normalizeH="0" baseline="0" dirty="0" err="1" smtClean="0">
                          <a:ln>
                            <a:noFill/>
                          </a:ln>
                          <a:effectLst/>
                          <a:latin typeface="Aharoni" pitchFamily="2" charset="-79"/>
                          <a:cs typeface="Aharoni" pitchFamily="2" charset="-79"/>
                        </a:rPr>
                        <a:t>posteroinferior</a:t>
                      </a:r>
                      <a:r>
                        <a:rPr kumimoji="0" lang="es-ES_tradnl" sz="2000" u="none" strike="noStrike" cap="none" normalizeH="0" baseline="0" dirty="0" smtClean="0">
                          <a:ln>
                            <a:noFill/>
                          </a:ln>
                          <a:effectLst/>
                          <a:latin typeface="Aharoni" pitchFamily="2" charset="-79"/>
                          <a:cs typeface="Aharoni" pitchFamily="2" charset="-79"/>
                        </a:rPr>
                        <a:t>)</a:t>
                      </a:r>
                      <a:endParaRPr kumimoji="0" lang="es-ES_tradnl" sz="2000" b="0" i="0" u="none" strike="noStrike" cap="none" normalizeH="0" baseline="0" dirty="0" smtClean="0">
                        <a:ln>
                          <a:noFill/>
                        </a:ln>
                        <a:solidFill>
                          <a:srgbClr val="000000"/>
                        </a:solidFill>
                        <a:effectLst/>
                        <a:latin typeface="Aharoni" pitchFamily="2" charset="-79"/>
                        <a:ea typeface="Arial" charset="0"/>
                        <a:cs typeface="Aharoni" pitchFamily="2" charset="-79"/>
                      </a:endParaRPr>
                    </a:p>
                  </a:txBody>
                  <a:tcPr marL="90000" marR="90000" marT="155628" marB="46800" horzOverflow="overflow"/>
                </a:tc>
              </a:tr>
              <a:tr h="1174750">
                <a:tc>
                  <a:txBody>
                    <a:bodyPr/>
                    <a:lstStyle/>
                    <a:p>
                      <a:pPr marL="0" marR="0" lvl="0" indent="0" algn="l" defTabSz="457200" rtl="0" eaLnBrk="1" fontAlgn="base" latinLnBrk="0" hangingPunct="0">
                        <a:lnSpc>
                          <a:spcPct val="69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Bloqueo </a:t>
                      </a:r>
                      <a:r>
                        <a:rPr kumimoji="0" lang="es-ES_tradnl" sz="1800" u="none" strike="noStrike" cap="none" normalizeH="0" baseline="0" dirty="0" err="1" smtClean="0">
                          <a:ln>
                            <a:noFill/>
                          </a:ln>
                          <a:effectLst/>
                          <a:latin typeface="Aharoni" pitchFamily="2" charset="-79"/>
                          <a:cs typeface="Aharoni" pitchFamily="2" charset="-79"/>
                        </a:rPr>
                        <a:t>bifasciculares</a:t>
                      </a:r>
                      <a:r>
                        <a:rPr kumimoji="0" lang="es-ES_tradnl" sz="1800" u="none" strike="noStrike" cap="none" normalizeH="0" baseline="0" dirty="0" smtClean="0">
                          <a:ln>
                            <a:noFill/>
                          </a:ln>
                          <a:effectLst/>
                          <a:latin typeface="Aharoni" pitchFamily="2" charset="-79"/>
                          <a:cs typeface="Aharoni" pitchFamily="2" charset="-79"/>
                        </a:rPr>
                        <a:t>:</a:t>
                      </a:r>
                    </a:p>
                    <a:p>
                      <a:pPr marL="0" marR="0" lvl="0" indent="0" algn="l" defTabSz="457200" rtl="0" eaLnBrk="1" fontAlgn="base" latinLnBrk="0" hangingPunct="0">
                        <a:lnSpc>
                          <a:spcPct val="69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ES_tradnl" sz="1800" u="none" strike="noStrike" cap="none" normalizeH="0" baseline="0" dirty="0" smtClean="0">
                        <a:ln>
                          <a:noFill/>
                        </a:ln>
                        <a:effectLst/>
                        <a:latin typeface="Aharoni" pitchFamily="2" charset="-79"/>
                        <a:cs typeface="Aharoni" pitchFamily="2" charset="-79"/>
                      </a:endParaRPr>
                    </a:p>
                    <a:p>
                      <a:pPr marL="0" marR="0" lvl="0" indent="0" algn="l" defTabSz="457200" rtl="0" eaLnBrk="1" fontAlgn="base" latinLnBrk="0" hangingPunct="0">
                        <a:lnSpc>
                          <a:spcPct val="69000"/>
                        </a:lnSpc>
                        <a:spcBef>
                          <a:spcPct val="0"/>
                        </a:spcBef>
                        <a:spcAft>
                          <a:spcPct val="0"/>
                        </a:spcAft>
                        <a:buClr>
                          <a:srgbClr val="000000"/>
                        </a:buClr>
                        <a:buSzPct val="45000"/>
                        <a:buFont typeface="Wingdings" pitchFamily="-105"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Bloqueo de rama derecha + </a:t>
                      </a:r>
                      <a:r>
                        <a:rPr kumimoji="0" lang="es-ES_tradnl" sz="1800" u="none" strike="noStrike" cap="none" normalizeH="0" baseline="0" dirty="0" err="1" smtClean="0">
                          <a:ln>
                            <a:noFill/>
                          </a:ln>
                          <a:effectLst/>
                          <a:latin typeface="Aharoni" pitchFamily="2" charset="-79"/>
                          <a:cs typeface="Aharoni" pitchFamily="2" charset="-79"/>
                        </a:rPr>
                        <a:t>hemibloqueo</a:t>
                      </a:r>
                      <a:r>
                        <a:rPr kumimoji="0" lang="es-ES_tradnl" sz="1800" u="none" strike="noStrike" cap="none" normalizeH="0" baseline="0" dirty="0" smtClean="0">
                          <a:ln>
                            <a:noFill/>
                          </a:ln>
                          <a:effectLst/>
                          <a:latin typeface="Aharoni" pitchFamily="2" charset="-79"/>
                          <a:cs typeface="Aharoni" pitchFamily="2" charset="-79"/>
                        </a:rPr>
                        <a:t> anterior.</a:t>
                      </a:r>
                    </a:p>
                    <a:p>
                      <a:pPr marL="0" marR="0" lvl="0" indent="0" algn="l" defTabSz="457200" rtl="0" eaLnBrk="1" fontAlgn="base" latinLnBrk="0" hangingPunct="0">
                        <a:lnSpc>
                          <a:spcPct val="69000"/>
                        </a:lnSpc>
                        <a:spcBef>
                          <a:spcPct val="0"/>
                        </a:spcBef>
                        <a:spcAft>
                          <a:spcPct val="0"/>
                        </a:spcAft>
                        <a:buClr>
                          <a:srgbClr val="000000"/>
                        </a:buClr>
                        <a:buSzPct val="45000"/>
                        <a:buFont typeface="Wingdings" pitchFamily="-105"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ES_tradnl" sz="1800" u="none" strike="noStrike" cap="none" normalizeH="0" baseline="0" dirty="0" smtClean="0">
                        <a:ln>
                          <a:noFill/>
                        </a:ln>
                        <a:effectLst/>
                        <a:latin typeface="Aharoni" pitchFamily="2" charset="-79"/>
                        <a:cs typeface="Aharoni" pitchFamily="2" charset="-79"/>
                      </a:endParaRPr>
                    </a:p>
                    <a:p>
                      <a:pPr marL="0" marR="0" lvl="0" indent="0" algn="l" defTabSz="457200" rtl="0" eaLnBrk="1" fontAlgn="base" latinLnBrk="0" hangingPunct="0">
                        <a:lnSpc>
                          <a:spcPct val="69000"/>
                        </a:lnSpc>
                        <a:spcBef>
                          <a:spcPct val="0"/>
                        </a:spcBef>
                        <a:spcAft>
                          <a:spcPct val="0"/>
                        </a:spcAft>
                        <a:buClr>
                          <a:srgbClr val="000000"/>
                        </a:buClr>
                        <a:buSzPct val="45000"/>
                        <a:buFont typeface="Wingdings" pitchFamily="-105"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Bloqueo de rama derecha + </a:t>
                      </a:r>
                      <a:r>
                        <a:rPr kumimoji="0" lang="es-ES_tradnl" sz="1800" u="none" strike="noStrike" cap="none" normalizeH="0" baseline="0" dirty="0" err="1" smtClean="0">
                          <a:ln>
                            <a:noFill/>
                          </a:ln>
                          <a:effectLst/>
                          <a:latin typeface="Aharoni" pitchFamily="2" charset="-79"/>
                          <a:cs typeface="Aharoni" pitchFamily="2" charset="-79"/>
                        </a:rPr>
                        <a:t>hemibloqueo</a:t>
                      </a:r>
                      <a:r>
                        <a:rPr kumimoji="0" lang="es-ES_tradnl" sz="1800" u="none" strike="noStrike" cap="none" normalizeH="0" baseline="0" dirty="0" smtClean="0">
                          <a:ln>
                            <a:noFill/>
                          </a:ln>
                          <a:effectLst/>
                          <a:latin typeface="Aharoni" pitchFamily="2" charset="-79"/>
                          <a:cs typeface="Aharoni" pitchFamily="2" charset="-79"/>
                        </a:rPr>
                        <a:t> posterior.</a:t>
                      </a:r>
                      <a:endParaRPr kumimoji="0" lang="es-ES_tradnl" sz="1800" b="0" i="0" u="none" strike="noStrike" cap="none" normalizeH="0" baseline="0" dirty="0" smtClean="0">
                        <a:ln>
                          <a:noFill/>
                        </a:ln>
                        <a:solidFill>
                          <a:srgbClr val="000000"/>
                        </a:solidFill>
                        <a:effectLst/>
                        <a:latin typeface="Aharoni" pitchFamily="2" charset="-79"/>
                        <a:cs typeface="Aharoni" pitchFamily="2" charset="-79"/>
                      </a:endParaRPr>
                    </a:p>
                  </a:txBody>
                  <a:tcPr marL="90000" marR="90000" marT="143496" marB="46800" horzOverflow="overflow"/>
                </a:tc>
              </a:tr>
              <a:tr h="1173163">
                <a:tc>
                  <a:txBody>
                    <a:bodyPr/>
                    <a:lstStyle/>
                    <a:p>
                      <a:pPr marL="0" marR="0" lvl="0" indent="0" algn="l" defTabSz="457200" rtl="0" eaLnBrk="1" fontAlgn="base" latinLnBrk="0" hangingPunct="0">
                        <a:lnSpc>
                          <a:spcPct val="69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Bloqueos </a:t>
                      </a:r>
                      <a:r>
                        <a:rPr kumimoji="0" lang="es-ES_tradnl" sz="1800" u="none" strike="noStrike" cap="none" normalizeH="0" baseline="0" dirty="0" err="1" smtClean="0">
                          <a:ln>
                            <a:noFill/>
                          </a:ln>
                          <a:effectLst/>
                          <a:latin typeface="Aharoni" pitchFamily="2" charset="-79"/>
                          <a:cs typeface="Aharoni" pitchFamily="2" charset="-79"/>
                        </a:rPr>
                        <a:t>trifasciculares</a:t>
                      </a:r>
                      <a:r>
                        <a:rPr kumimoji="0" lang="es-ES_tradnl" sz="1800" u="none" strike="noStrike" cap="none" normalizeH="0" baseline="0" dirty="0" smtClean="0">
                          <a:ln>
                            <a:noFill/>
                          </a:ln>
                          <a:effectLst/>
                          <a:latin typeface="Aharoni" pitchFamily="2" charset="-79"/>
                          <a:cs typeface="Aharoni" pitchFamily="2" charset="-79"/>
                        </a:rPr>
                        <a:t>:</a:t>
                      </a:r>
                    </a:p>
                    <a:p>
                      <a:pPr marL="0" marR="0" lvl="0" indent="0" algn="l" defTabSz="457200" rtl="0" eaLnBrk="1" fontAlgn="base" latinLnBrk="0" hangingPunct="0">
                        <a:lnSpc>
                          <a:spcPct val="69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ES_tradnl" sz="1800" u="none" strike="noStrike" cap="none" normalizeH="0" baseline="0" dirty="0" smtClean="0">
                        <a:ln>
                          <a:noFill/>
                        </a:ln>
                        <a:effectLst/>
                        <a:latin typeface="Aharoni" pitchFamily="2" charset="-79"/>
                        <a:cs typeface="Aharoni" pitchFamily="2" charset="-79"/>
                      </a:endParaRPr>
                    </a:p>
                    <a:p>
                      <a:pPr marL="0" marR="0" lvl="0" indent="0" algn="l" defTabSz="457200" rtl="0" eaLnBrk="1" fontAlgn="base" latinLnBrk="0" hangingPunct="0">
                        <a:lnSpc>
                          <a:spcPct val="69000"/>
                        </a:lnSpc>
                        <a:spcBef>
                          <a:spcPct val="0"/>
                        </a:spcBef>
                        <a:spcAft>
                          <a:spcPct val="0"/>
                        </a:spcAft>
                        <a:buClr>
                          <a:srgbClr val="000000"/>
                        </a:buClr>
                        <a:buSzPct val="45000"/>
                        <a:buFont typeface="Wingdings" pitchFamily="-105"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Bloqueo de rama derecha + </a:t>
                      </a:r>
                      <a:r>
                        <a:rPr kumimoji="0" lang="es-ES_tradnl" sz="1800" u="none" strike="noStrike" cap="none" normalizeH="0" baseline="0" dirty="0" err="1" smtClean="0">
                          <a:ln>
                            <a:noFill/>
                          </a:ln>
                          <a:effectLst/>
                          <a:latin typeface="Aharoni" pitchFamily="2" charset="-79"/>
                          <a:cs typeface="Aharoni" pitchFamily="2" charset="-79"/>
                        </a:rPr>
                        <a:t>hemibloqueo</a:t>
                      </a:r>
                      <a:r>
                        <a:rPr kumimoji="0" lang="es-ES_tradnl" sz="1800" u="none" strike="noStrike" cap="none" normalizeH="0" baseline="0" dirty="0" smtClean="0">
                          <a:ln>
                            <a:noFill/>
                          </a:ln>
                          <a:effectLst/>
                          <a:latin typeface="Aharoni" pitchFamily="2" charset="-79"/>
                          <a:cs typeface="Aharoni" pitchFamily="2" charset="-79"/>
                        </a:rPr>
                        <a:t> anterior + </a:t>
                      </a:r>
                      <a:r>
                        <a:rPr kumimoji="0" lang="es-ES_tradnl" sz="1800" u="none" strike="noStrike" cap="none" normalizeH="0" baseline="0" dirty="0" err="1" smtClean="0">
                          <a:ln>
                            <a:noFill/>
                          </a:ln>
                          <a:effectLst/>
                          <a:latin typeface="Aharoni" pitchFamily="2" charset="-79"/>
                          <a:cs typeface="Aharoni" pitchFamily="2" charset="-79"/>
                        </a:rPr>
                        <a:t>hemibloqueo</a:t>
                      </a:r>
                      <a:r>
                        <a:rPr kumimoji="0" lang="es-ES_tradnl" sz="1800" u="none" strike="noStrike" cap="none" normalizeH="0" baseline="0" dirty="0" smtClean="0">
                          <a:ln>
                            <a:noFill/>
                          </a:ln>
                          <a:effectLst/>
                          <a:latin typeface="Aharoni" pitchFamily="2" charset="-79"/>
                          <a:cs typeface="Aharoni" pitchFamily="2" charset="-79"/>
                        </a:rPr>
                        <a:t> posterior.</a:t>
                      </a:r>
                    </a:p>
                    <a:p>
                      <a:pPr marL="0" marR="0" lvl="0" indent="0" algn="l" defTabSz="457200" rtl="0" eaLnBrk="1" fontAlgn="base" latinLnBrk="0" hangingPunct="0">
                        <a:lnSpc>
                          <a:spcPct val="69000"/>
                        </a:lnSpc>
                        <a:spcBef>
                          <a:spcPct val="0"/>
                        </a:spcBef>
                        <a:spcAft>
                          <a:spcPct val="0"/>
                        </a:spcAft>
                        <a:buClr>
                          <a:srgbClr val="000000"/>
                        </a:buClr>
                        <a:buSzPct val="45000"/>
                        <a:buFont typeface="Wingdings" pitchFamily="-105"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ES_tradnl" sz="1800" u="none" strike="noStrike" cap="none" normalizeH="0" baseline="0" dirty="0" smtClean="0">
                        <a:ln>
                          <a:noFill/>
                        </a:ln>
                        <a:effectLst/>
                        <a:latin typeface="Aharoni" pitchFamily="2" charset="-79"/>
                        <a:cs typeface="Aharoni" pitchFamily="2" charset="-79"/>
                      </a:endParaRPr>
                    </a:p>
                    <a:p>
                      <a:pPr marL="0" marR="0" lvl="0" indent="0" algn="l" defTabSz="457200" rtl="0" eaLnBrk="1" fontAlgn="base" latinLnBrk="0" hangingPunct="0">
                        <a:lnSpc>
                          <a:spcPct val="69000"/>
                        </a:lnSpc>
                        <a:spcBef>
                          <a:spcPct val="0"/>
                        </a:spcBef>
                        <a:spcAft>
                          <a:spcPct val="0"/>
                        </a:spcAft>
                        <a:buClr>
                          <a:srgbClr val="000000"/>
                        </a:buClr>
                        <a:buSzPct val="45000"/>
                        <a:buFont typeface="Wingdings" pitchFamily="-105"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_tradnl" sz="1800" u="none" strike="noStrike" cap="none" normalizeH="0" baseline="0" dirty="0" smtClean="0">
                          <a:ln>
                            <a:noFill/>
                          </a:ln>
                          <a:effectLst/>
                          <a:latin typeface="Aharoni" pitchFamily="2" charset="-79"/>
                          <a:cs typeface="Aharoni" pitchFamily="2" charset="-79"/>
                        </a:rPr>
                        <a:t>Bloqueo </a:t>
                      </a:r>
                      <a:r>
                        <a:rPr kumimoji="0" lang="es-ES_tradnl" sz="1800" u="none" strike="noStrike" cap="none" normalizeH="0" baseline="0" dirty="0" err="1" smtClean="0">
                          <a:ln>
                            <a:noFill/>
                          </a:ln>
                          <a:effectLst/>
                          <a:latin typeface="Aharoni" pitchFamily="2" charset="-79"/>
                          <a:cs typeface="Aharoni" pitchFamily="2" charset="-79"/>
                        </a:rPr>
                        <a:t>bifascicular</a:t>
                      </a:r>
                      <a:r>
                        <a:rPr kumimoji="0" lang="es-ES_tradnl" sz="1800" u="none" strike="noStrike" cap="none" normalizeH="0" baseline="0" dirty="0" smtClean="0">
                          <a:ln>
                            <a:noFill/>
                          </a:ln>
                          <a:effectLst/>
                          <a:latin typeface="Aharoni" pitchFamily="2" charset="-79"/>
                          <a:cs typeface="Aharoni" pitchFamily="2" charset="-79"/>
                        </a:rPr>
                        <a:t> + bloqueo </a:t>
                      </a:r>
                      <a:r>
                        <a:rPr kumimoji="0" lang="es-ES_tradnl" sz="1800" u="none" strike="noStrike" cap="none" normalizeH="0" baseline="0" dirty="0" err="1" smtClean="0">
                          <a:ln>
                            <a:noFill/>
                          </a:ln>
                          <a:effectLst/>
                          <a:latin typeface="Aharoni" pitchFamily="2" charset="-79"/>
                          <a:cs typeface="Aharoni" pitchFamily="2" charset="-79"/>
                        </a:rPr>
                        <a:t>atrioventricular</a:t>
                      </a:r>
                      <a:r>
                        <a:rPr kumimoji="0" lang="es-ES_tradnl" sz="1800" u="none" strike="noStrike" cap="none" normalizeH="0" baseline="0" dirty="0" smtClean="0">
                          <a:ln>
                            <a:noFill/>
                          </a:ln>
                          <a:effectLst/>
                          <a:latin typeface="Aharoni" pitchFamily="2" charset="-79"/>
                          <a:cs typeface="Aharoni" pitchFamily="2" charset="-79"/>
                        </a:rPr>
                        <a:t> de primer grado (PR largo).</a:t>
                      </a:r>
                      <a:endParaRPr kumimoji="0" lang="es-ES_tradnl" sz="1800" b="0" i="0" u="none" strike="noStrike" cap="none" normalizeH="0" baseline="0" dirty="0" smtClean="0">
                        <a:ln>
                          <a:noFill/>
                        </a:ln>
                        <a:solidFill>
                          <a:srgbClr val="000000"/>
                        </a:solidFill>
                        <a:effectLst/>
                        <a:latin typeface="Aharoni" pitchFamily="2" charset="-79"/>
                        <a:cs typeface="Aharoni" pitchFamily="2" charset="-79"/>
                      </a:endParaRPr>
                    </a:p>
                  </a:txBody>
                  <a:tcPr marL="90000" marR="90000" marT="143496" marB="46800" horzOverflow="overflow"/>
                </a:tc>
              </a:tr>
            </a:tbl>
          </a:graphicData>
        </a:graphic>
      </p:graphicFrame>
    </p:spTree>
    <p:extLst>
      <p:ext uri="{BB962C8B-B14F-4D97-AF65-F5344CB8AC3E}">
        <p14:creationId xmlns:p14="http://schemas.microsoft.com/office/powerpoint/2010/main" val="188329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congénito (BAVC) </a:t>
            </a:r>
            <a:endParaRPr lang="es-MX" dirty="0"/>
          </a:p>
        </p:txBody>
      </p:sp>
      <p:sp>
        <p:nvSpPr>
          <p:cNvPr id="3" name="2 Marcador de contenido"/>
          <p:cNvSpPr>
            <a:spLocks noGrp="1"/>
          </p:cNvSpPr>
          <p:nvPr>
            <p:ph idx="1"/>
          </p:nvPr>
        </p:nvSpPr>
        <p:spPr>
          <a:xfrm>
            <a:off x="914400" y="1556792"/>
            <a:ext cx="8229600" cy="4525963"/>
          </a:xfrm>
        </p:spPr>
        <p:txBody>
          <a:bodyPr>
            <a:normAutofit fontScale="92500" lnSpcReduction="10000"/>
          </a:bodyPr>
          <a:lstStyle/>
          <a:p>
            <a:r>
              <a:rPr lang="es-MX" dirty="0" smtClean="0"/>
              <a:t>Se </a:t>
            </a:r>
            <a:r>
              <a:rPr lang="es-MX" dirty="0"/>
              <a:t>presenta en forma aislada o </a:t>
            </a:r>
            <a:r>
              <a:rPr lang="es-MX" dirty="0" smtClean="0"/>
              <a:t>familiar.</a:t>
            </a:r>
          </a:p>
          <a:p>
            <a:endParaRPr lang="es-MX" dirty="0"/>
          </a:p>
          <a:p>
            <a:r>
              <a:rPr lang="es-MX" dirty="0" smtClean="0"/>
              <a:t>uno </a:t>
            </a:r>
            <a:r>
              <a:rPr lang="es-MX" dirty="0"/>
              <a:t>por cada 20,000 a 25,000 nacidos vivos. </a:t>
            </a:r>
            <a:endParaRPr lang="es-MX" dirty="0" smtClean="0"/>
          </a:p>
          <a:p>
            <a:endParaRPr lang="es-MX" dirty="0"/>
          </a:p>
          <a:p>
            <a:pPr lvl="1"/>
            <a:r>
              <a:rPr lang="es-MX" dirty="0" smtClean="0"/>
              <a:t>la </a:t>
            </a:r>
            <a:r>
              <a:rPr lang="es-MX" dirty="0"/>
              <a:t>transposición de grandes arterias</a:t>
            </a:r>
            <a:r>
              <a:rPr lang="es-MX" dirty="0" smtClean="0"/>
              <a:t>,</a:t>
            </a:r>
          </a:p>
          <a:p>
            <a:pPr lvl="1"/>
            <a:r>
              <a:rPr lang="es-MX" dirty="0" smtClean="0"/>
              <a:t>síndromes poli-esplénicos</a:t>
            </a:r>
            <a:r>
              <a:rPr lang="es-MX" dirty="0"/>
              <a:t>, </a:t>
            </a:r>
          </a:p>
          <a:p>
            <a:pPr lvl="1"/>
            <a:r>
              <a:rPr lang="es-MX" dirty="0" smtClean="0"/>
              <a:t>ventrículo </a:t>
            </a:r>
            <a:r>
              <a:rPr lang="es-MX" dirty="0"/>
              <a:t>único, </a:t>
            </a:r>
            <a:endParaRPr lang="es-MX" dirty="0" smtClean="0"/>
          </a:p>
          <a:p>
            <a:pPr lvl="1"/>
            <a:r>
              <a:rPr lang="es-MX" dirty="0" smtClean="0"/>
              <a:t>tumores </a:t>
            </a:r>
            <a:r>
              <a:rPr lang="es-MX" dirty="0"/>
              <a:t>del </a:t>
            </a:r>
            <a:r>
              <a:rPr lang="es-MX" dirty="0" smtClean="0"/>
              <a:t>miocardio,</a:t>
            </a:r>
          </a:p>
          <a:p>
            <a:pPr lvl="1"/>
            <a:r>
              <a:rPr lang="es-MX" dirty="0" smtClean="0"/>
              <a:t>síndrome </a:t>
            </a:r>
            <a:r>
              <a:rPr lang="es-MX" dirty="0"/>
              <a:t>de </a:t>
            </a:r>
            <a:r>
              <a:rPr lang="es-MX" dirty="0" smtClean="0"/>
              <a:t>QT-largo</a:t>
            </a:r>
          </a:p>
          <a:p>
            <a:pPr lvl="1"/>
            <a:r>
              <a:rPr lang="es-MX" dirty="0" err="1" smtClean="0"/>
              <a:t>Kearn-Soyer</a:t>
            </a:r>
            <a:r>
              <a:rPr lang="es-MX" dirty="0" smtClean="0"/>
              <a:t> </a:t>
            </a:r>
            <a:r>
              <a:rPr lang="es-MX" dirty="0"/>
              <a:t>(</a:t>
            </a:r>
            <a:r>
              <a:rPr lang="es-MX" dirty="0" err="1"/>
              <a:t>oftalmoplejía</a:t>
            </a:r>
            <a:r>
              <a:rPr lang="es-MX" dirty="0"/>
              <a:t> externa, retinosis pigmentaria y miopatía </a:t>
            </a:r>
            <a:r>
              <a:rPr lang="es-MX" dirty="0" smtClean="0"/>
              <a:t>mitocondrial) 25%. </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467544" y="260648"/>
            <a:ext cx="8229600" cy="1143000"/>
          </a:xfrm>
        </p:spPr>
        <p:txBody>
          <a:bodyPr>
            <a:noAutofit/>
          </a:bodyPr>
          <a:lstStyle/>
          <a:p>
            <a:pPr eaLnBrk="1"/>
            <a:r>
              <a:rPr lang="es-MX" sz="3800" dirty="0" err="1">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rPr>
              <a:t>Hemibloqueo</a:t>
            </a:r>
            <a:r>
              <a:rPr lang="es-MX" sz="3800" dirty="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rPr>
              <a:t> anterior de rama izquierda (HARI) </a:t>
            </a:r>
            <a:endParaRPr lang="es-ES_tradnl" sz="3800" dirty="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34" charset="0"/>
            </a:endParaRPr>
          </a:p>
        </p:txBody>
      </p:sp>
      <p:sp>
        <p:nvSpPr>
          <p:cNvPr id="36867" name="Marcador de contenido 2"/>
          <p:cNvSpPr>
            <a:spLocks noGrp="1"/>
          </p:cNvSpPr>
          <p:nvPr>
            <p:ph sz="half" idx="1"/>
          </p:nvPr>
        </p:nvSpPr>
        <p:spPr>
          <a:xfrm>
            <a:off x="148320" y="1604329"/>
            <a:ext cx="4043520" cy="4523515"/>
          </a:xfrm>
        </p:spPr>
        <p:txBody>
          <a:bodyPr/>
          <a:lstStyle/>
          <a:p>
            <a:pPr marL="0" indent="0"/>
            <a:r>
              <a:rPr lang="es-MX" sz="1600" dirty="0">
                <a:solidFill>
                  <a:srgbClr val="FFFF00"/>
                </a:solidFill>
                <a:latin typeface="Century Gothic" pitchFamily="-105" charset="0"/>
              </a:rPr>
              <a:t>Se impide la entrada directa de los impulsos eléctricos en la pared anterior y lateral del VI. </a:t>
            </a:r>
          </a:p>
          <a:p>
            <a:pPr marL="0" indent="0"/>
            <a:endParaRPr lang="es-MX" sz="1600" dirty="0">
              <a:solidFill>
                <a:srgbClr val="FFFF00"/>
              </a:solidFill>
              <a:latin typeface="Century Gothic" pitchFamily="-105" charset="0"/>
            </a:endParaRPr>
          </a:p>
          <a:p>
            <a:pPr marL="725771" lvl="1" indent="-311045">
              <a:buFont typeface="Arial" charset="0"/>
              <a:buAutoNum type="arabicPeriod"/>
            </a:pPr>
            <a:r>
              <a:rPr lang="es-MX" sz="1600" dirty="0">
                <a:solidFill>
                  <a:srgbClr val="FFFF00"/>
                </a:solidFill>
                <a:latin typeface="Century Gothic" pitchFamily="-105" charset="0"/>
              </a:rPr>
              <a:t>El tabique interventricular  se despolariza en dirección normal: </a:t>
            </a:r>
            <a:r>
              <a:rPr lang="es-MX" sz="1600" dirty="0" err="1">
                <a:solidFill>
                  <a:srgbClr val="FFFF00"/>
                </a:solidFill>
                <a:latin typeface="Century Gothic" pitchFamily="-105" charset="0"/>
              </a:rPr>
              <a:t>Izq</a:t>
            </a:r>
            <a:r>
              <a:rPr lang="es-MX" sz="1600" dirty="0">
                <a:solidFill>
                  <a:srgbClr val="FFFF00"/>
                </a:solidFill>
                <a:latin typeface="Century Gothic" pitchFamily="-105" charset="0"/>
              </a:rPr>
              <a:t> a Der</a:t>
            </a:r>
          </a:p>
          <a:p>
            <a:pPr marL="725771" lvl="1" indent="-311045">
              <a:buFont typeface="Arial" charset="0"/>
              <a:buAutoNum type="arabicPeriod"/>
            </a:pPr>
            <a:r>
              <a:rPr lang="es-MX" sz="1600" dirty="0">
                <a:solidFill>
                  <a:srgbClr val="FFFF00"/>
                </a:solidFill>
                <a:latin typeface="Century Gothic" pitchFamily="-105" charset="0"/>
              </a:rPr>
              <a:t>Despolarización del VD</a:t>
            </a:r>
          </a:p>
          <a:p>
            <a:pPr marL="725771" lvl="1" indent="-311045">
              <a:buFont typeface="Arial" charset="0"/>
              <a:buAutoNum type="alphaLcPeriod"/>
            </a:pPr>
            <a:r>
              <a:rPr lang="es-MX" sz="1600" dirty="0">
                <a:solidFill>
                  <a:srgbClr val="FFFF00"/>
                </a:solidFill>
                <a:latin typeface="Century Gothic" pitchFamily="-105" charset="0"/>
              </a:rPr>
              <a:t>Despolarización de la pared posterior del VI</a:t>
            </a:r>
          </a:p>
          <a:p>
            <a:pPr marL="725771" lvl="1" indent="-311045">
              <a:buFont typeface="Arial" charset="0"/>
              <a:buAutoNum type="alphaLcPeriod"/>
            </a:pPr>
            <a:r>
              <a:rPr lang="es-MX" sz="1600" dirty="0">
                <a:solidFill>
                  <a:srgbClr val="FFFF00"/>
                </a:solidFill>
                <a:latin typeface="Century Gothic" pitchFamily="-105" charset="0"/>
              </a:rPr>
              <a:t>Despolarización de la pared anterior y lateral del VI</a:t>
            </a:r>
          </a:p>
          <a:p>
            <a:pPr marL="0" indent="0"/>
            <a:endParaRPr lang="es-MX" dirty="0" smtClean="0">
              <a:solidFill>
                <a:srgbClr val="FFFF00"/>
              </a:solidFill>
            </a:endParaRPr>
          </a:p>
          <a:p>
            <a:pPr marL="0" indent="0"/>
            <a:endParaRPr lang="es-MX" dirty="0" smtClean="0">
              <a:solidFill>
                <a:srgbClr val="FFFF00"/>
              </a:solidFill>
            </a:endParaRPr>
          </a:p>
          <a:p>
            <a:pPr marL="0" indent="0"/>
            <a:endParaRPr lang="es-ES_tradnl" dirty="0" smtClean="0"/>
          </a:p>
        </p:txBody>
      </p:sp>
      <p:pic>
        <p:nvPicPr>
          <p:cNvPr id="36868"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4640" y="1700819"/>
            <a:ext cx="4573440" cy="435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255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s-ES_tradnl" dirty="0" smtClean="0">
                <a:latin typeface="Century Gothic" pitchFamily="-105" charset="0"/>
              </a:rPr>
              <a:t>HEMIBLOQUEO ANTERIOR</a:t>
            </a:r>
          </a:p>
        </p:txBody>
      </p:sp>
      <p:sp>
        <p:nvSpPr>
          <p:cNvPr id="37891" name="Rectangle 2"/>
          <p:cNvSpPr>
            <a:spLocks noGrp="1" noChangeArrowheads="1"/>
          </p:cNvSpPr>
          <p:nvPr>
            <p:ph type="body" idx="1"/>
          </p:nvPr>
        </p:nvSpPr>
        <p:spPr>
          <a:xfrm>
            <a:off x="456481" y="1604329"/>
            <a:ext cx="8228160" cy="4526396"/>
          </a:xfrm>
        </p:spPr>
        <p:txBody>
          <a:bodyPr>
            <a:normAutofit fontScale="92500" lnSpcReduction="20000"/>
          </a:bodyPr>
          <a:lstStyle/>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QRS </a:t>
            </a:r>
            <a:r>
              <a:rPr lang="es-ES_tradnl" dirty="0" smtClean="0">
                <a:latin typeface="Century Gothic" pitchFamily="-105" charset="0"/>
                <a:cs typeface="Arial" charset="0"/>
              </a:rPr>
              <a:t>&lt; 0.12 </a:t>
            </a:r>
            <a:r>
              <a:rPr lang="es-ES_tradnl" dirty="0" smtClean="0">
                <a:latin typeface="Century Gothic" pitchFamily="-105" charset="0"/>
                <a:cs typeface="Arial" charset="0"/>
              </a:rPr>
              <a:t>s</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cs typeface="Arial"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err="1" smtClean="0">
                <a:latin typeface="Century Gothic" pitchFamily="-105" charset="0"/>
                <a:cs typeface="Arial" charset="0"/>
              </a:rPr>
              <a:t>Hiperdesviación</a:t>
            </a:r>
            <a:r>
              <a:rPr lang="es-ES_tradnl" dirty="0" smtClean="0">
                <a:latin typeface="Century Gothic" pitchFamily="-105" charset="0"/>
                <a:cs typeface="Arial" charset="0"/>
              </a:rPr>
              <a:t> del QRS a la izquierda (-45º y -75º</a:t>
            </a:r>
            <a:r>
              <a:rPr lang="es-ES_tradnl" dirty="0" smtClean="0">
                <a:latin typeface="Century Gothic" pitchFamily="-105" charset="0"/>
                <a:cs typeface="Arial" charset="0"/>
              </a:rPr>
              <a:t>)</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cs typeface="Arial"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cs typeface="Arial" charset="0"/>
              </a:rPr>
              <a:t>Complejos </a:t>
            </a:r>
            <a:r>
              <a:rPr lang="es-ES_tradnl" dirty="0" err="1" smtClean="0">
                <a:latin typeface="Century Gothic" pitchFamily="-105" charset="0"/>
                <a:cs typeface="Arial" charset="0"/>
              </a:rPr>
              <a:t>qR</a:t>
            </a:r>
            <a:r>
              <a:rPr lang="es-ES_tradnl" dirty="0" smtClean="0">
                <a:latin typeface="Century Gothic" pitchFamily="-105" charset="0"/>
                <a:cs typeface="Arial" charset="0"/>
              </a:rPr>
              <a:t> empastados en D1 y </a:t>
            </a:r>
            <a:r>
              <a:rPr lang="es-ES_tradnl" dirty="0" err="1" smtClean="0">
                <a:latin typeface="Century Gothic" pitchFamily="-105" charset="0"/>
                <a:cs typeface="Arial" charset="0"/>
              </a:rPr>
              <a:t>Avl</a:t>
            </a:r>
            <a:endParaRPr lang="es-ES_tradnl" dirty="0" smtClean="0">
              <a:latin typeface="Century Gothic" pitchFamily="-105" charset="0"/>
              <a:cs typeface="Arial"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cs typeface="Arial"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cs typeface="Arial" charset="0"/>
              </a:rPr>
              <a:t>Complejos </a:t>
            </a:r>
            <a:r>
              <a:rPr lang="es-ES_tradnl" dirty="0" err="1" smtClean="0">
                <a:latin typeface="Century Gothic" pitchFamily="-105" charset="0"/>
                <a:cs typeface="Arial" charset="0"/>
              </a:rPr>
              <a:t>rS</a:t>
            </a:r>
            <a:r>
              <a:rPr lang="es-ES_tradnl" dirty="0" smtClean="0">
                <a:latin typeface="Century Gothic" pitchFamily="-105" charset="0"/>
                <a:cs typeface="Arial" charset="0"/>
              </a:rPr>
              <a:t> empastados en D2, D3 y </a:t>
            </a:r>
            <a:r>
              <a:rPr lang="es-ES_tradnl" dirty="0" err="1" smtClean="0">
                <a:latin typeface="Century Gothic" pitchFamily="-105" charset="0"/>
                <a:cs typeface="Arial" charset="0"/>
              </a:rPr>
              <a:t>aVF</a:t>
            </a:r>
            <a:endParaRPr lang="es-ES_tradnl" dirty="0" smtClean="0">
              <a:latin typeface="Century Gothic" pitchFamily="-105" charset="0"/>
              <a:cs typeface="Arial"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cs typeface="Arial"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a:latin typeface="Century Gothic" pitchFamily="-105" charset="0"/>
                <a:cs typeface="Arial" charset="0"/>
              </a:rPr>
              <a:t> </a:t>
            </a:r>
            <a:r>
              <a:rPr lang="es-ES_tradnl" dirty="0" smtClean="0">
                <a:latin typeface="Century Gothic" pitchFamily="-105" charset="0"/>
                <a:cs typeface="Arial" charset="0"/>
              </a:rPr>
              <a:t>         Retraso </a:t>
            </a:r>
            <a:r>
              <a:rPr lang="es-ES_tradnl" dirty="0" smtClean="0">
                <a:latin typeface="Century Gothic" pitchFamily="-105" charset="0"/>
                <a:cs typeface="Arial" charset="0"/>
              </a:rPr>
              <a:t>del tiempo de deflexión </a:t>
            </a:r>
            <a:r>
              <a:rPr lang="es-ES_tradnl" dirty="0" err="1" smtClean="0">
                <a:latin typeface="Century Gothic" pitchFamily="-105" charset="0"/>
                <a:cs typeface="Arial" charset="0"/>
              </a:rPr>
              <a:t>intrinsecoide</a:t>
            </a:r>
            <a:r>
              <a:rPr lang="es-ES_tradnl" dirty="0" smtClean="0">
                <a:latin typeface="Century Gothic" pitchFamily="-105" charset="0"/>
                <a:cs typeface="Arial" charset="0"/>
              </a:rPr>
              <a:t> </a:t>
            </a:r>
            <a:r>
              <a:rPr lang="es-ES_tradnl" dirty="0" smtClean="0">
                <a:latin typeface="Century Gothic" pitchFamily="-105" charset="0"/>
                <a:cs typeface="Arial" charset="0"/>
              </a:rPr>
              <a:t>  </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a:latin typeface="Century Gothic" pitchFamily="-105" charset="0"/>
                <a:cs typeface="Arial" charset="0"/>
              </a:rPr>
              <a:t> </a:t>
            </a:r>
            <a:r>
              <a:rPr lang="es-ES_tradnl" dirty="0" smtClean="0">
                <a:latin typeface="Century Gothic" pitchFamily="-105" charset="0"/>
                <a:cs typeface="Arial" charset="0"/>
              </a:rPr>
              <a:t>        en </a:t>
            </a:r>
            <a:r>
              <a:rPr lang="es-ES_tradnl" dirty="0" smtClean="0">
                <a:latin typeface="Century Gothic" pitchFamily="-105" charset="0"/>
                <a:cs typeface="Arial" charset="0"/>
              </a:rPr>
              <a:t>D1 y </a:t>
            </a:r>
            <a:r>
              <a:rPr lang="es-ES_tradnl" dirty="0" err="1" smtClean="0">
                <a:latin typeface="Century Gothic" pitchFamily="-105" charset="0"/>
                <a:cs typeface="Arial" charset="0"/>
              </a:rPr>
              <a:t>aVL</a:t>
            </a:r>
            <a:endParaRPr lang="es-ES_tradnl" dirty="0" smtClean="0">
              <a:latin typeface="Century Gothic" pitchFamily="-105" charset="0"/>
              <a:cs typeface="Arial" charset="0"/>
            </a:endParaRPr>
          </a:p>
        </p:txBody>
      </p:sp>
    </p:spTree>
    <p:extLst>
      <p:ext uri="{BB962C8B-B14F-4D97-AF65-F5344CB8AC3E}">
        <p14:creationId xmlns:p14="http://schemas.microsoft.com/office/powerpoint/2010/main" val="373152612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p:txBody>
          <a:bodyPr/>
          <a:lstStyle/>
          <a:p>
            <a:pPr eaLnBrk="1"/>
            <a:r>
              <a:rPr lang="es-ES_tradnl" dirty="0" smtClean="0">
                <a:latin typeface="Century Gothic" pitchFamily="-105" charset="0"/>
              </a:rPr>
              <a:t>HEMIBLOQUEO ANTERIOR</a:t>
            </a:r>
            <a:endParaRPr lang="es-ES_tradnl" dirty="0" smtClean="0"/>
          </a:p>
        </p:txBody>
      </p:sp>
      <p:pic>
        <p:nvPicPr>
          <p:cNvPr id="39939"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8137440" cy="414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110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p:txBody>
          <a:bodyPr>
            <a:noAutofit/>
          </a:bodyPr>
          <a:lstStyle/>
          <a:p>
            <a:pPr eaLnBrk="1"/>
            <a:r>
              <a:rPr lang="es-MX" sz="3800" dirty="0" err="1">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105" charset="0"/>
              </a:rPr>
              <a:t>Hemibloqueo</a:t>
            </a:r>
            <a:r>
              <a:rPr lang="es-MX" sz="3800" dirty="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105" charset="0"/>
              </a:rPr>
              <a:t> posterior de rama izquierda </a:t>
            </a:r>
            <a:endParaRPr lang="es-ES_tradnl" sz="3800" dirty="0">
              <a:solidFill>
                <a:schemeClr val="bg1"/>
              </a:solidFill>
              <a:effectLst>
                <a:glow rad="63500">
                  <a:schemeClr val="accent2">
                    <a:satMod val="175000"/>
                    <a:alpha val="40000"/>
                  </a:schemeClr>
                </a:glow>
                <a:outerShdw blurRad="19685" dist="12700" dir="5400000" algn="tl" rotWithShape="0">
                  <a:schemeClr val="accent1">
                    <a:satMod val="130000"/>
                    <a:alpha val="60000"/>
                  </a:schemeClr>
                </a:outerShdw>
              </a:effectLst>
              <a:latin typeface="Century Gothic" pitchFamily="-105" charset="0"/>
            </a:endParaRPr>
          </a:p>
        </p:txBody>
      </p:sp>
      <p:sp>
        <p:nvSpPr>
          <p:cNvPr id="40963" name="Marcador de contenido 4"/>
          <p:cNvSpPr>
            <a:spLocks noGrp="1"/>
          </p:cNvSpPr>
          <p:nvPr>
            <p:ph sz="half" idx="1"/>
          </p:nvPr>
        </p:nvSpPr>
        <p:spPr/>
        <p:txBody>
          <a:bodyPr/>
          <a:lstStyle/>
          <a:p>
            <a:pPr marL="0" indent="0"/>
            <a:r>
              <a:rPr lang="es-MX" sz="2200" dirty="0">
                <a:solidFill>
                  <a:srgbClr val="FFFF00"/>
                </a:solidFill>
                <a:latin typeface="Century Gothic" pitchFamily="-105" charset="0"/>
              </a:rPr>
              <a:t>En el se impide la entrada directa de los impulsos eléctricos en el tabique y la pared posterior y lateral del VI.</a:t>
            </a:r>
          </a:p>
          <a:p>
            <a:pPr marL="725771" lvl="1" indent="-311045">
              <a:buFont typeface="Arial" charset="0"/>
              <a:buAutoNum type="arabicPeriod"/>
            </a:pPr>
            <a:r>
              <a:rPr lang="es-MX" sz="1600" dirty="0">
                <a:solidFill>
                  <a:srgbClr val="FFFF00"/>
                </a:solidFill>
                <a:latin typeface="Century Gothic" pitchFamily="-105" charset="0"/>
              </a:rPr>
              <a:t>El tabique interventricular se despolariza en dirección anormal: D a I</a:t>
            </a:r>
          </a:p>
          <a:p>
            <a:pPr marL="725771" lvl="1" indent="-311045">
              <a:buFont typeface="Arial" charset="0"/>
              <a:buAutoNum type="arabicPeriod"/>
            </a:pPr>
            <a:r>
              <a:rPr lang="es-MX" sz="1600" dirty="0">
                <a:solidFill>
                  <a:srgbClr val="FFFF00"/>
                </a:solidFill>
                <a:latin typeface="Century Gothic" pitchFamily="-105" charset="0"/>
              </a:rPr>
              <a:t>Despolarización del VD</a:t>
            </a:r>
          </a:p>
          <a:p>
            <a:pPr marL="725771" lvl="1" indent="-311045">
              <a:buFont typeface="Arial" charset="0"/>
              <a:buAutoNum type="alphaLcPeriod"/>
            </a:pPr>
            <a:r>
              <a:rPr lang="es-MX" sz="1600" dirty="0">
                <a:solidFill>
                  <a:srgbClr val="FFFF00"/>
                </a:solidFill>
                <a:latin typeface="Century Gothic" pitchFamily="-105" charset="0"/>
              </a:rPr>
              <a:t>Despolarización de la pared anterior y lateral del VI</a:t>
            </a:r>
          </a:p>
          <a:p>
            <a:pPr marL="725771" lvl="1" indent="-311045">
              <a:buFont typeface="Arial" charset="0"/>
              <a:buAutoNum type="alphaLcPeriod"/>
            </a:pPr>
            <a:r>
              <a:rPr lang="es-MX" sz="1600" dirty="0">
                <a:solidFill>
                  <a:srgbClr val="FFFF00"/>
                </a:solidFill>
                <a:latin typeface="Century Gothic" pitchFamily="-105" charset="0"/>
              </a:rPr>
              <a:t>Despolarización de la pared posterior del VI</a:t>
            </a:r>
          </a:p>
          <a:p>
            <a:pPr marL="0" indent="0"/>
            <a:endParaRPr lang="es-ES_tradnl" dirty="0" smtClean="0">
              <a:latin typeface="Century Gothic" pitchFamily="-105" charset="0"/>
            </a:endParaRPr>
          </a:p>
        </p:txBody>
      </p:sp>
      <p:pic>
        <p:nvPicPr>
          <p:cNvPr id="4096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120" y="1631692"/>
            <a:ext cx="4147200" cy="40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499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s-ES_tradnl" smtClean="0">
                <a:latin typeface="Century Gothic" pitchFamily="-105" charset="0"/>
              </a:rPr>
              <a:t>HEMIBLOQUEO POSTERIOR</a:t>
            </a:r>
          </a:p>
        </p:txBody>
      </p:sp>
      <p:sp>
        <p:nvSpPr>
          <p:cNvPr id="41987" name="Rectangle 2"/>
          <p:cNvSpPr>
            <a:spLocks noGrp="1" noChangeArrowheads="1"/>
          </p:cNvSpPr>
          <p:nvPr>
            <p:ph type="body" idx="1"/>
          </p:nvPr>
        </p:nvSpPr>
        <p:spPr>
          <a:xfrm>
            <a:off x="456481" y="1604328"/>
            <a:ext cx="8228160" cy="4776999"/>
          </a:xfrm>
        </p:spPr>
        <p:txBody>
          <a:bodyPr>
            <a:normAutofit fontScale="92500"/>
          </a:bodyPr>
          <a:lstStyle/>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Duración del QRS &lt; 0.12 </a:t>
            </a:r>
            <a:r>
              <a:rPr lang="es-ES_tradnl" dirty="0" smtClean="0">
                <a:latin typeface="Century Gothic" pitchFamily="-105" charset="0"/>
              </a:rPr>
              <a:t>s</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err="1" smtClean="0">
                <a:latin typeface="Century Gothic" pitchFamily="-105" charset="0"/>
              </a:rPr>
              <a:t>Hiperdesviación</a:t>
            </a:r>
            <a:r>
              <a:rPr lang="es-ES_tradnl" dirty="0" smtClean="0">
                <a:latin typeface="Century Gothic" pitchFamily="-105" charset="0"/>
              </a:rPr>
              <a:t> del QRS a la derecha +90 y +</a:t>
            </a:r>
            <a:r>
              <a:rPr lang="es-ES_tradnl" dirty="0" smtClean="0">
                <a:latin typeface="Century Gothic" pitchFamily="-105" charset="0"/>
              </a:rPr>
              <a:t>120</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Complejos </a:t>
            </a:r>
            <a:r>
              <a:rPr lang="es-ES_tradnl" dirty="0" err="1" smtClean="0">
                <a:latin typeface="Century Gothic" pitchFamily="-105" charset="0"/>
              </a:rPr>
              <a:t>rS</a:t>
            </a:r>
            <a:r>
              <a:rPr lang="es-ES_tradnl" dirty="0" smtClean="0">
                <a:latin typeface="Century Gothic" pitchFamily="-105" charset="0"/>
              </a:rPr>
              <a:t> empastados en D1 y </a:t>
            </a:r>
            <a:r>
              <a:rPr lang="es-ES_tradnl" dirty="0" err="1" smtClean="0">
                <a:latin typeface="Century Gothic" pitchFamily="-105" charset="0"/>
              </a:rPr>
              <a:t>aVL</a:t>
            </a:r>
            <a:endParaRPr lang="es-ES_tradnl" dirty="0" smtClean="0">
              <a:latin typeface="Century Gothic" pitchFamily="-105"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Complejos </a:t>
            </a:r>
            <a:r>
              <a:rPr lang="es-ES_tradnl" dirty="0" err="1" smtClean="0">
                <a:latin typeface="Century Gothic" pitchFamily="-105" charset="0"/>
              </a:rPr>
              <a:t>qR</a:t>
            </a:r>
            <a:r>
              <a:rPr lang="es-ES_tradnl" dirty="0" smtClean="0">
                <a:latin typeface="Century Gothic" pitchFamily="-105" charset="0"/>
              </a:rPr>
              <a:t> empastados en D2, D3 y </a:t>
            </a:r>
            <a:r>
              <a:rPr lang="es-ES_tradnl" dirty="0" err="1" smtClean="0">
                <a:latin typeface="Century Gothic" pitchFamily="-105" charset="0"/>
              </a:rPr>
              <a:t>aVF</a:t>
            </a:r>
            <a:endParaRPr lang="es-ES_tradnl" dirty="0" smtClean="0">
              <a:latin typeface="Century Gothic" pitchFamily="-105"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             </a:t>
            </a:r>
            <a:r>
              <a:rPr lang="es-ES_tradnl" dirty="0" err="1" smtClean="0">
                <a:latin typeface="Century Gothic" pitchFamily="-105" charset="0"/>
              </a:rPr>
              <a:t>Retrazo</a:t>
            </a:r>
            <a:r>
              <a:rPr lang="es-ES_tradnl" dirty="0" smtClean="0">
                <a:latin typeface="Century Gothic" pitchFamily="-105" charset="0"/>
              </a:rPr>
              <a:t> </a:t>
            </a:r>
            <a:r>
              <a:rPr lang="es-ES_tradnl" dirty="0" smtClean="0">
                <a:latin typeface="Century Gothic" pitchFamily="-105" charset="0"/>
              </a:rPr>
              <a:t>del tiempo de deflexión </a:t>
            </a:r>
            <a:r>
              <a:rPr lang="es-ES_tradnl" dirty="0" err="1" smtClean="0">
                <a:latin typeface="Century Gothic" pitchFamily="-105" charset="0"/>
              </a:rPr>
              <a:t>intrisecoide</a:t>
            </a:r>
            <a:r>
              <a:rPr lang="es-ES_tradnl" dirty="0" smtClean="0">
                <a:latin typeface="Century Gothic" pitchFamily="-105" charset="0"/>
              </a:rPr>
              <a:t> </a:t>
            </a:r>
            <a:r>
              <a:rPr lang="es-ES_tradnl" dirty="0" smtClean="0">
                <a:latin typeface="Century Gothic" pitchFamily="-105" charset="0"/>
              </a:rPr>
              <a:t>  </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a:latin typeface="Century Gothic" pitchFamily="-105" charset="0"/>
              </a:rPr>
              <a:t> </a:t>
            </a:r>
            <a:r>
              <a:rPr lang="es-ES_tradnl" dirty="0" smtClean="0">
                <a:latin typeface="Century Gothic" pitchFamily="-105" charset="0"/>
              </a:rPr>
              <a:t>            en </a:t>
            </a:r>
            <a:r>
              <a:rPr lang="es-ES_tradnl" dirty="0" smtClean="0">
                <a:latin typeface="Century Gothic" pitchFamily="-105" charset="0"/>
              </a:rPr>
              <a:t>D2, D3 y </a:t>
            </a:r>
            <a:r>
              <a:rPr lang="es-ES_tradnl" dirty="0" err="1" smtClean="0">
                <a:latin typeface="Century Gothic" pitchFamily="-105" charset="0"/>
              </a:rPr>
              <a:t>aVF</a:t>
            </a:r>
            <a:endParaRPr lang="es-ES_tradnl" dirty="0" smtClean="0">
              <a:latin typeface="Century Gothic" pitchFamily="-105" charset="0"/>
            </a:endParaRPr>
          </a:p>
        </p:txBody>
      </p:sp>
    </p:spTree>
    <p:extLst>
      <p:ext uri="{BB962C8B-B14F-4D97-AF65-F5344CB8AC3E}">
        <p14:creationId xmlns:p14="http://schemas.microsoft.com/office/powerpoint/2010/main" val="266864303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pPr eaLnBrk="1"/>
            <a:r>
              <a:rPr lang="es-ES_tradnl" smtClean="0">
                <a:latin typeface="Century Gothic" pitchFamily="-105" charset="0"/>
              </a:rPr>
              <a:t>HEMIBLOQUEO POSTERIOR</a:t>
            </a:r>
            <a:endParaRPr lang="es-ES_tradnl" smtClean="0"/>
          </a:p>
        </p:txBody>
      </p:sp>
      <p:sp>
        <p:nvSpPr>
          <p:cNvPr id="44035" name="Marcador de contenido 2"/>
          <p:cNvSpPr>
            <a:spLocks noGrp="1"/>
          </p:cNvSpPr>
          <p:nvPr>
            <p:ph idx="1"/>
          </p:nvPr>
        </p:nvSpPr>
        <p:spPr/>
        <p:txBody>
          <a:bodyPr/>
          <a:lstStyle/>
          <a:p>
            <a:pPr eaLnBrk="1"/>
            <a:endParaRPr lang="es-ES_tradnl" smtClean="0"/>
          </a:p>
        </p:txBody>
      </p:sp>
      <p:pic>
        <p:nvPicPr>
          <p:cNvPr id="4403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31844"/>
            <a:ext cx="7326720" cy="50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946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s-ES_tradnl" smtClean="0">
                <a:latin typeface="Century Gothic" pitchFamily="-105" charset="0"/>
              </a:rPr>
              <a:t>BRD + HEMIBLOQUEO ANTERIOR</a:t>
            </a:r>
          </a:p>
        </p:txBody>
      </p:sp>
      <p:sp>
        <p:nvSpPr>
          <p:cNvPr id="45059" name="Rectangle 2"/>
          <p:cNvSpPr>
            <a:spLocks noGrp="1" noChangeArrowheads="1"/>
          </p:cNvSpPr>
          <p:nvPr>
            <p:ph type="body" idx="1"/>
          </p:nvPr>
        </p:nvSpPr>
        <p:spPr>
          <a:xfrm>
            <a:off x="456481" y="1604329"/>
            <a:ext cx="8228160" cy="4526396"/>
          </a:xfrm>
        </p:spPr>
        <p:txBody>
          <a:bodyPr/>
          <a:lstStyle/>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Morfología característica BRD en V1-2 y </a:t>
            </a:r>
            <a:r>
              <a:rPr lang="es-ES_tradnl" dirty="0" smtClean="0">
                <a:latin typeface="Century Gothic" pitchFamily="-105" charset="0"/>
              </a:rPr>
              <a:t>V5-6</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QRS desviación izquierda (-60</a:t>
            </a:r>
            <a:r>
              <a:rPr lang="es-ES_tradnl" dirty="0" smtClean="0">
                <a:latin typeface="Century Gothic" pitchFamily="-105" charset="0"/>
              </a:rPr>
              <a:t>)</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D1 y </a:t>
            </a:r>
            <a:r>
              <a:rPr lang="es-ES_tradnl" dirty="0" err="1" smtClean="0">
                <a:latin typeface="Century Gothic" pitchFamily="-105" charset="0"/>
              </a:rPr>
              <a:t>aVL</a:t>
            </a:r>
            <a:r>
              <a:rPr lang="es-ES_tradnl" dirty="0" smtClean="0">
                <a:latin typeface="Century Gothic" pitchFamily="-105" charset="0"/>
              </a:rPr>
              <a:t> retraso tiempo deflexión </a:t>
            </a:r>
            <a:r>
              <a:rPr lang="es-ES_tradnl" dirty="0" err="1" smtClean="0">
                <a:latin typeface="Century Gothic" pitchFamily="-105" charset="0"/>
              </a:rPr>
              <a:t>intrinsecoide</a:t>
            </a:r>
            <a:endParaRPr lang="es-ES_tradnl" dirty="0" smtClean="0">
              <a:latin typeface="Century Gothic" pitchFamily="-105"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496532" lvl="1"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      D2</a:t>
            </a:r>
            <a:r>
              <a:rPr lang="es-ES_tradnl" dirty="0" smtClean="0">
                <a:latin typeface="Century Gothic" pitchFamily="-105" charset="0"/>
              </a:rPr>
              <a:t>, D3 y </a:t>
            </a:r>
            <a:r>
              <a:rPr lang="es-ES_tradnl" dirty="0" err="1" smtClean="0">
                <a:latin typeface="Century Gothic" pitchFamily="-105" charset="0"/>
              </a:rPr>
              <a:t>aVF</a:t>
            </a:r>
            <a:r>
              <a:rPr lang="es-ES_tradnl" dirty="0" smtClean="0">
                <a:latin typeface="Century Gothic" pitchFamily="-105" charset="0"/>
              </a:rPr>
              <a:t> onda S empastada.</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			Ondas </a:t>
            </a:r>
            <a:r>
              <a:rPr lang="es-ES_tradnl" dirty="0" smtClean="0">
                <a:latin typeface="Century Gothic" pitchFamily="-105" charset="0"/>
              </a:rPr>
              <a:t>R altas y empastadas en </a:t>
            </a:r>
            <a:r>
              <a:rPr lang="es-ES_tradnl" dirty="0" err="1" smtClean="0">
                <a:latin typeface="Century Gothic" pitchFamily="-105" charset="0"/>
              </a:rPr>
              <a:t>aVR</a:t>
            </a:r>
            <a:r>
              <a:rPr lang="es-ES_tradnl" dirty="0" smtClean="0">
                <a:latin typeface="Century Gothic" pitchFamily="-105" charset="0"/>
              </a:rPr>
              <a:t> y </a:t>
            </a:r>
            <a:r>
              <a:rPr lang="es-ES_tradnl" dirty="0" err="1" smtClean="0">
                <a:latin typeface="Century Gothic" pitchFamily="-105" charset="0"/>
              </a:rPr>
              <a:t>aVL</a:t>
            </a:r>
            <a:endParaRPr lang="es-ES_tradnl" dirty="0" smtClean="0">
              <a:latin typeface="Century Gothic" pitchFamily="-105" charset="0"/>
            </a:endParaRPr>
          </a:p>
        </p:txBody>
      </p:sp>
    </p:spTree>
    <p:extLst>
      <p:ext uri="{BB962C8B-B14F-4D97-AF65-F5344CB8AC3E}">
        <p14:creationId xmlns:p14="http://schemas.microsoft.com/office/powerpoint/2010/main" val="422770911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pPr eaLnBrk="1"/>
            <a:r>
              <a:rPr lang="es-ES_tradnl" smtClean="0">
                <a:latin typeface="Century Gothic" pitchFamily="-105" charset="0"/>
              </a:rPr>
              <a:t>BRD + HEMIBLOQUEO ANTERIOR</a:t>
            </a:r>
            <a:endParaRPr lang="es-ES_tradnl" smtClean="0"/>
          </a:p>
        </p:txBody>
      </p:sp>
      <p:sp>
        <p:nvSpPr>
          <p:cNvPr id="47107" name="Marcador de contenido 2"/>
          <p:cNvSpPr>
            <a:spLocks noGrp="1"/>
          </p:cNvSpPr>
          <p:nvPr>
            <p:ph idx="1"/>
          </p:nvPr>
        </p:nvSpPr>
        <p:spPr/>
        <p:txBody>
          <a:bodyPr/>
          <a:lstStyle/>
          <a:p>
            <a:pPr eaLnBrk="1"/>
            <a:endParaRPr lang="es-ES_tradnl" smtClean="0"/>
          </a:p>
        </p:txBody>
      </p:sp>
      <p:pic>
        <p:nvPicPr>
          <p:cNvPr id="47108"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81" y="1493437"/>
            <a:ext cx="8539200" cy="47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402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456481" y="263549"/>
            <a:ext cx="8228160" cy="1166522"/>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s-ES_tradnl" smtClean="0">
                <a:latin typeface="Century Gothic" pitchFamily="-105" charset="0"/>
              </a:rPr>
              <a:t>BRD + HEMIBLOQUEO POSTERIOR</a:t>
            </a:r>
          </a:p>
        </p:txBody>
      </p:sp>
      <p:sp>
        <p:nvSpPr>
          <p:cNvPr id="48131" name="Rectangle 2"/>
          <p:cNvSpPr>
            <a:spLocks noGrp="1" noChangeArrowheads="1"/>
          </p:cNvSpPr>
          <p:nvPr>
            <p:ph type="body" idx="1"/>
          </p:nvPr>
        </p:nvSpPr>
        <p:spPr>
          <a:xfrm>
            <a:off x="456481" y="1833313"/>
            <a:ext cx="8228160" cy="4526395"/>
          </a:xfrm>
        </p:spPr>
        <p:txBody>
          <a:bodyPr/>
          <a:lstStyle/>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Morfología característica BRD en V1-2 y </a:t>
            </a:r>
            <a:r>
              <a:rPr lang="es-ES_tradnl" dirty="0" smtClean="0">
                <a:latin typeface="Century Gothic" pitchFamily="-105" charset="0"/>
              </a:rPr>
              <a:t>V5-6</a:t>
            </a: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D2, D3 y </a:t>
            </a:r>
            <a:r>
              <a:rPr lang="es-ES_tradnl" dirty="0" err="1" smtClean="0">
                <a:latin typeface="Century Gothic" pitchFamily="-105" charset="0"/>
              </a:rPr>
              <a:t>aVR</a:t>
            </a:r>
            <a:r>
              <a:rPr lang="es-ES_tradnl" dirty="0" smtClean="0">
                <a:latin typeface="Century Gothic" pitchFamily="-105" charset="0"/>
              </a:rPr>
              <a:t> retraso tiempo deflexión </a:t>
            </a:r>
            <a:r>
              <a:rPr lang="es-ES_tradnl" dirty="0" err="1" smtClean="0">
                <a:latin typeface="Century Gothic" pitchFamily="-105" charset="0"/>
              </a:rPr>
              <a:t>intrinsecoide</a:t>
            </a:r>
            <a:endParaRPr lang="es-ES_tradnl" dirty="0" smtClean="0">
              <a:latin typeface="Century Gothic" pitchFamily="-105" charset="0"/>
            </a:endParaRPr>
          </a:p>
          <a:p>
            <a:pPr marL="96482" indent="0">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s-ES_tradnl" dirty="0" smtClean="0">
              <a:latin typeface="Century Gothic" pitchFamily="-105" charset="0"/>
            </a:endParaRPr>
          </a:p>
          <a:p>
            <a:pPr marL="390246" indent="-293764">
              <a:buSzPct val="45000"/>
              <a:buFont typeface="Wingdings" pitchFamily="-105"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s-ES_tradnl" dirty="0" smtClean="0">
                <a:latin typeface="Century Gothic" pitchFamily="-105" charset="0"/>
              </a:rPr>
              <a:t>Ondas R altas y empastadas en D2, D3 y </a:t>
            </a:r>
            <a:r>
              <a:rPr lang="es-ES_tradnl" dirty="0" err="1" smtClean="0">
                <a:latin typeface="Century Gothic" pitchFamily="-105" charset="0"/>
              </a:rPr>
              <a:t>aVR</a:t>
            </a:r>
            <a:endParaRPr lang="es-ES_tradnl" dirty="0" smtClean="0">
              <a:latin typeface="Century Gothic" pitchFamily="-105" charset="0"/>
            </a:endParaRPr>
          </a:p>
        </p:txBody>
      </p:sp>
    </p:spTree>
    <p:extLst>
      <p:ext uri="{BB962C8B-B14F-4D97-AF65-F5344CB8AC3E}">
        <p14:creationId xmlns:p14="http://schemas.microsoft.com/office/powerpoint/2010/main" val="412345208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pPr eaLnBrk="1"/>
            <a:r>
              <a:rPr lang="es-ES_tradnl" smtClean="0">
                <a:latin typeface="Century Gothic" pitchFamily="-105" charset="0"/>
              </a:rPr>
              <a:t>BRD + HEMIBLOQUEO POSTERIOR</a:t>
            </a:r>
            <a:endParaRPr lang="es-ES_tradnl" smtClean="0"/>
          </a:p>
        </p:txBody>
      </p:sp>
      <p:pic>
        <p:nvPicPr>
          <p:cNvPr id="50179"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560" y="1424310"/>
            <a:ext cx="8663040" cy="49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34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Son factores de riesgo: </a:t>
            </a:r>
            <a:endParaRPr lang="es-MX" dirty="0"/>
          </a:p>
        </p:txBody>
      </p:sp>
      <p:sp>
        <p:nvSpPr>
          <p:cNvPr id="3" name="2 Marcador de contenido"/>
          <p:cNvSpPr>
            <a:spLocks noGrp="1"/>
          </p:cNvSpPr>
          <p:nvPr>
            <p:ph idx="1"/>
          </p:nvPr>
        </p:nvSpPr>
        <p:spPr/>
        <p:txBody>
          <a:bodyPr>
            <a:normAutofit/>
          </a:bodyPr>
          <a:lstStyle/>
          <a:p>
            <a:r>
              <a:rPr lang="es-MX" dirty="0" smtClean="0"/>
              <a:t>títulos </a:t>
            </a:r>
            <a:r>
              <a:rPr lang="es-MX" dirty="0"/>
              <a:t>elevados de AC anti-Ro+ (superiores a 1:16</a:t>
            </a:r>
            <a:r>
              <a:rPr lang="es-MX" dirty="0" smtClean="0"/>
              <a:t>)</a:t>
            </a:r>
          </a:p>
          <a:p>
            <a:pPr marL="0" indent="0">
              <a:buNone/>
            </a:pPr>
            <a:endParaRPr lang="es-MX" dirty="0" smtClean="0"/>
          </a:p>
          <a:p>
            <a:r>
              <a:rPr lang="es-MX" dirty="0" smtClean="0"/>
              <a:t>AC </a:t>
            </a:r>
            <a:r>
              <a:rPr lang="es-MX" dirty="0"/>
              <a:t>anti-Ro+ (SS-A) acompañados de AC anti-La+ (SSB</a:t>
            </a:r>
            <a:r>
              <a:rPr lang="es-MX" dirty="0" smtClean="0"/>
              <a:t>)</a:t>
            </a:r>
          </a:p>
          <a:p>
            <a:pPr marL="0" indent="0">
              <a:buNone/>
            </a:pPr>
            <a:endParaRPr lang="es-MX" dirty="0" smtClean="0"/>
          </a:p>
          <a:p>
            <a:r>
              <a:rPr lang="es-MX" dirty="0"/>
              <a:t>H</a:t>
            </a:r>
            <a:r>
              <a:rPr lang="es-MX" dirty="0" smtClean="0"/>
              <a:t>LA </a:t>
            </a:r>
            <a:r>
              <a:rPr lang="es-MX" dirty="0"/>
              <a:t>(HLA </a:t>
            </a:r>
            <a:r>
              <a:rPr lang="es-MX" dirty="0" smtClean="0"/>
              <a:t>DR3)</a:t>
            </a:r>
          </a:p>
          <a:p>
            <a:endParaRPr lang="es-MX" dirty="0"/>
          </a:p>
          <a:p>
            <a:pPr lvl="2"/>
            <a:r>
              <a:rPr lang="es-MX" sz="3200" dirty="0" smtClean="0"/>
              <a:t>insuficiencia cardiaca</a:t>
            </a:r>
          </a:p>
          <a:p>
            <a:pPr marL="0" indent="0">
              <a:buNone/>
            </a:pPr>
            <a:endParaRPr lang="es-MX" dirty="0" smtClean="0"/>
          </a:p>
        </p:txBody>
      </p:sp>
    </p:spTree>
    <p:extLst>
      <p:ext uri="{BB962C8B-B14F-4D97-AF65-F5344CB8AC3E}">
        <p14:creationId xmlns:p14="http://schemas.microsoft.com/office/powerpoint/2010/main" val="1883296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132856"/>
            <a:ext cx="7776864" cy="2808312"/>
          </a:xfrm>
        </p:spPr>
        <p:txBody>
          <a:bodyPr/>
          <a:lstStyle/>
          <a:p>
            <a:pPr algn="ctr"/>
            <a:r>
              <a:rPr lang="es-MX" dirty="0" smtClean="0"/>
              <a:t>Para Información y Revisión de las presentaciones: </a:t>
            </a:r>
            <a:br>
              <a:rPr lang="es-MX" dirty="0" smtClean="0"/>
            </a:br>
            <a:r>
              <a:rPr lang="es-MX" dirty="0"/>
              <a:t/>
            </a:r>
            <a:br>
              <a:rPr lang="es-MX" dirty="0"/>
            </a:br>
            <a:r>
              <a:rPr lang="es-MX" dirty="0" smtClean="0"/>
              <a:t>www.cardiologica.com.mx</a:t>
            </a:r>
            <a:endParaRPr lang="es-MX" dirty="0"/>
          </a:p>
        </p:txBody>
      </p:sp>
    </p:spTree>
    <p:extLst>
      <p:ext uri="{BB962C8B-B14F-4D97-AF65-F5344CB8AC3E}">
        <p14:creationId xmlns:p14="http://schemas.microsoft.com/office/powerpoint/2010/main" val="188329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Son factores de riesgo: </a:t>
            </a:r>
          </a:p>
        </p:txBody>
      </p:sp>
      <p:sp>
        <p:nvSpPr>
          <p:cNvPr id="3" name="2 Marcador de contenido"/>
          <p:cNvSpPr>
            <a:spLocks noGrp="1"/>
          </p:cNvSpPr>
          <p:nvPr>
            <p:ph idx="1"/>
          </p:nvPr>
        </p:nvSpPr>
        <p:spPr/>
        <p:txBody>
          <a:bodyPr/>
          <a:lstStyle/>
          <a:p>
            <a:r>
              <a:rPr lang="es-MX" dirty="0"/>
              <a:t>El síndrome de lupus neonatal incluye: </a:t>
            </a:r>
          </a:p>
          <a:p>
            <a:pPr lvl="1"/>
            <a:r>
              <a:rPr lang="es-MX" dirty="0"/>
              <a:t>eritemas, </a:t>
            </a:r>
          </a:p>
          <a:p>
            <a:pPr lvl="1"/>
            <a:r>
              <a:rPr lang="es-MX" dirty="0"/>
              <a:t>leucopenia, anemia y trombocitopenia </a:t>
            </a:r>
          </a:p>
          <a:p>
            <a:pPr lvl="1"/>
            <a:r>
              <a:rPr lang="es-MX" dirty="0"/>
              <a:t> BAVC, </a:t>
            </a:r>
          </a:p>
          <a:p>
            <a:pPr lvl="1"/>
            <a:r>
              <a:rPr lang="es-MX" dirty="0"/>
              <a:t>desaparecen </a:t>
            </a:r>
            <a:r>
              <a:rPr lang="es-MX" dirty="0" smtClean="0"/>
              <a:t>de </a:t>
            </a:r>
            <a:r>
              <a:rPr lang="es-MX" dirty="0"/>
              <a:t>seis a ocho meses de vida extrauterina. </a:t>
            </a:r>
          </a:p>
          <a:p>
            <a:pPr lvl="1"/>
            <a:r>
              <a:rPr lang="es-MX" dirty="0"/>
              <a:t>Se detecta por </a:t>
            </a:r>
            <a:r>
              <a:rPr lang="es-MX" dirty="0" err="1"/>
              <a:t>Doppler</a:t>
            </a:r>
            <a:r>
              <a:rPr lang="es-MX" dirty="0"/>
              <a:t> o ecocardiografía fetal entre las 16 y 30 semanas de gestación por bradicardia fetal persistente.</a:t>
            </a:r>
          </a:p>
          <a:p>
            <a:endParaRPr lang="es-MX" dirty="0"/>
          </a:p>
        </p:txBody>
      </p:sp>
    </p:spTree>
    <p:extLst>
      <p:ext uri="{BB962C8B-B14F-4D97-AF65-F5344CB8AC3E}">
        <p14:creationId xmlns:p14="http://schemas.microsoft.com/office/powerpoint/2010/main" val="404816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65418" y="0"/>
            <a:ext cx="4821382" cy="1124744"/>
          </a:xfrm>
        </p:spPr>
        <p:txBody>
          <a:bodyPr/>
          <a:lstStyle/>
          <a:p>
            <a:r>
              <a:rPr lang="es-MX" dirty="0" smtClean="0"/>
              <a:t>CASO CLINICO</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Masculino de 33 años de edad, carga genética para diabetes mellitus, hipertensión arterial sistémica y cardiopatías por ambas ramas, producto de gesta III, madre de 28 años, durante la gestación, la cual se le diagnostica artritis reumatoide a los 34 años de edad, diabetes mellitus a los 40 años, carcinoma renal a los 50 años. Ocupación cajero, vida sedentaria, refiere disnea de grandes esfuerzos, edema de miembros inferiores vespertino posicional o con el calor, </a:t>
            </a:r>
            <a:r>
              <a:rPr lang="es-MX" dirty="0" err="1"/>
              <a:t>precordalgia</a:t>
            </a:r>
            <a:r>
              <a:rPr lang="es-MX" dirty="0"/>
              <a:t> punzante, con duración de tres horas, sin relación con esfuerzos y sin más datos acompañantes, motivo por el cual acudió a consulta y al realizarle </a:t>
            </a:r>
            <a:r>
              <a:rPr lang="es-MX" dirty="0" smtClean="0"/>
              <a:t>electrocardiograma</a:t>
            </a:r>
            <a:r>
              <a:rPr lang="es-MX" dirty="0"/>
              <a:t>.</a:t>
            </a:r>
          </a:p>
        </p:txBody>
      </p:sp>
    </p:spTree>
    <p:extLst>
      <p:ext uri="{BB962C8B-B14F-4D97-AF65-F5344CB8AC3E}">
        <p14:creationId xmlns:p14="http://schemas.microsoft.com/office/powerpoint/2010/main" val="188329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9"/>
          <a:stretch/>
        </p:blipFill>
        <p:spPr bwMode="auto">
          <a:xfrm>
            <a:off x="1043608" y="1338777"/>
            <a:ext cx="751640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9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6768752" cy="479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96451"/>
      </p:ext>
    </p:extLst>
  </p:cSld>
  <p:clrMapOvr>
    <a:masterClrMapping/>
  </p:clrMapOvr>
</p:sld>
</file>

<file path=ppt/theme/theme1.xml><?xml version="1.0" encoding="utf-8"?>
<a:theme xmlns:a="http://schemas.openxmlformats.org/drawingml/2006/main" name="coraz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2263</Words>
  <Application>Microsoft Office PowerPoint</Application>
  <PresentationFormat>Presentación en pantalla (4:3)</PresentationFormat>
  <Paragraphs>246</Paragraphs>
  <Slides>50</Slides>
  <Notes>18</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corazon</vt:lpstr>
      <vt:lpstr>BLOQUEO  AURICULO-VENTRICULAR</vt:lpstr>
      <vt:lpstr>Presentación de PowerPoint</vt:lpstr>
      <vt:lpstr>Presentación de PowerPoint</vt:lpstr>
      <vt:lpstr>congénito (BAVC) </vt:lpstr>
      <vt:lpstr>Son factores de riesgo: </vt:lpstr>
      <vt:lpstr>Son factores de riesgo: </vt:lpstr>
      <vt:lpstr>CASO CLINICO</vt:lpstr>
      <vt:lpstr>Presentación de PowerPoint</vt:lpstr>
      <vt:lpstr>Presentación de PowerPoint</vt:lpstr>
      <vt:lpstr>ANALISIS</vt:lpstr>
      <vt:lpstr>Presentación de PowerPoint</vt:lpstr>
      <vt:lpstr>ELECTROCARDIOGRAMA  Registro de la actividad eléctrica del corazón </vt:lpstr>
      <vt:lpstr>ELECTROCARDIOGRAMA </vt:lpstr>
      <vt:lpstr>ETIOLOGIA DE LOS BLOQUEOS AV</vt:lpstr>
      <vt:lpstr>Presentación de PowerPoint</vt:lpstr>
      <vt:lpstr>CLASIFICACIÓN DE LOS  BLOQUEOS AV</vt:lpstr>
      <vt:lpstr>Presentación de PowerPoint</vt:lpstr>
      <vt:lpstr>BLOQUEO AV DE PRIMER GRADO </vt:lpstr>
      <vt:lpstr>BLOQUEO AV DE PRIMER GRADO</vt:lpstr>
      <vt:lpstr>Presentación de PowerPoint</vt:lpstr>
      <vt:lpstr>BAV 2DO GRADO </vt:lpstr>
      <vt:lpstr> MOBITZ I (FENOMENO DE WENCKEBACH)</vt:lpstr>
      <vt:lpstr>Presentación de PowerPoint</vt:lpstr>
      <vt:lpstr>BLOQUEO AV DE SEGUNDO GRADO MOBITZ II</vt:lpstr>
      <vt:lpstr>BLOQUEO AV DE SEGUNDO GRADO  MOBITZ II  (3:1)</vt:lpstr>
      <vt:lpstr>BLOQUEO AV DE SEGUNDO GRADO  MOBITZ II  (AVANZADO)</vt:lpstr>
      <vt:lpstr>Presentación de PowerPoint</vt:lpstr>
      <vt:lpstr>BLOQUEO AV COMPLETO Ó DE  TERCER GRADO</vt:lpstr>
      <vt:lpstr>BLOQUEO AV COMPLETO Ó DE  TERCER GRADO </vt:lpstr>
      <vt:lpstr>BLOQUEO AV COMPLETO Ó DE TERCER GRADO </vt:lpstr>
      <vt:lpstr>Presentación de PowerPoint</vt:lpstr>
      <vt:lpstr>TRATAMIENTO </vt:lpstr>
      <vt:lpstr>R E S U E L V E L O</vt:lpstr>
      <vt:lpstr>Presentación de PowerPoint</vt:lpstr>
      <vt:lpstr>Presentación de PowerPoint</vt:lpstr>
      <vt:lpstr>Presentación de PowerPoint</vt:lpstr>
      <vt:lpstr>Presentación de PowerPoint</vt:lpstr>
      <vt:lpstr>Presentación de PowerPoint</vt:lpstr>
      <vt:lpstr>Presentación de PowerPoint</vt:lpstr>
      <vt:lpstr>Hemibloqueo anterior de rama izquierda (HARI) </vt:lpstr>
      <vt:lpstr>HEMIBLOQUEO ANTERIOR</vt:lpstr>
      <vt:lpstr>HEMIBLOQUEO ANTERIOR</vt:lpstr>
      <vt:lpstr>Hemibloqueo posterior de rama izquierda </vt:lpstr>
      <vt:lpstr>HEMIBLOQUEO POSTERIOR</vt:lpstr>
      <vt:lpstr>HEMIBLOQUEO POSTERIOR</vt:lpstr>
      <vt:lpstr>BRD + HEMIBLOQUEO ANTERIOR</vt:lpstr>
      <vt:lpstr>BRD + HEMIBLOQUEO ANTERIOR</vt:lpstr>
      <vt:lpstr>BRD + HEMIBLOQUEO POSTERIOR</vt:lpstr>
      <vt:lpstr>BRD + HEMIBLOQUEO POSTERIOR</vt:lpstr>
      <vt:lpstr>Para Información y Revisión de las presentaciones:   www.cardiologica.com.mx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BLOQUEO  AURICULO-VENTRICULAR</dc:title>
  <dc:creator>Usuario</dc:creator>
  <cp:lastModifiedBy>Usuario</cp:lastModifiedBy>
  <cp:revision>37</cp:revision>
  <dcterms:created xsi:type="dcterms:W3CDTF">2015-07-10T21:59:05Z</dcterms:created>
  <dcterms:modified xsi:type="dcterms:W3CDTF">2015-07-13T22:52:56Z</dcterms:modified>
</cp:coreProperties>
</file>