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93" r:id="rId2"/>
    <p:sldId id="292" r:id="rId3"/>
    <p:sldId id="294" r:id="rId4"/>
    <p:sldId id="296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56" r:id="rId14"/>
    <p:sldId id="257" r:id="rId15"/>
    <p:sldId id="258" r:id="rId16"/>
    <p:sldId id="259" r:id="rId17"/>
    <p:sldId id="269" r:id="rId18"/>
    <p:sldId id="270" r:id="rId19"/>
    <p:sldId id="284" r:id="rId20"/>
    <p:sldId id="271" r:id="rId21"/>
    <p:sldId id="260" r:id="rId22"/>
    <p:sldId id="261" r:id="rId23"/>
    <p:sldId id="262" r:id="rId24"/>
    <p:sldId id="272" r:id="rId25"/>
    <p:sldId id="285" r:id="rId26"/>
    <p:sldId id="275" r:id="rId27"/>
    <p:sldId id="273" r:id="rId28"/>
    <p:sldId id="276" r:id="rId29"/>
    <p:sldId id="287" r:id="rId30"/>
    <p:sldId id="274" r:id="rId31"/>
    <p:sldId id="263" r:id="rId32"/>
    <p:sldId id="277" r:id="rId33"/>
    <p:sldId id="283" r:id="rId34"/>
    <p:sldId id="286" r:id="rId35"/>
    <p:sldId id="288" r:id="rId36"/>
    <p:sldId id="289" r:id="rId37"/>
    <p:sldId id="290" r:id="rId38"/>
    <p:sldId id="264" r:id="rId39"/>
    <p:sldId id="265" r:id="rId40"/>
    <p:sldId id="266" r:id="rId41"/>
    <p:sldId id="278" r:id="rId42"/>
    <p:sldId id="267" r:id="rId43"/>
    <p:sldId id="291" r:id="rId44"/>
    <p:sldId id="268" r:id="rId45"/>
    <p:sldId id="279" r:id="rId46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8988" autoAdjust="0"/>
  </p:normalViewPr>
  <p:slideViewPr>
    <p:cSldViewPr>
      <p:cViewPr>
        <p:scale>
          <a:sx n="50" d="100"/>
          <a:sy n="50" d="100"/>
        </p:scale>
        <p:origin x="-1950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360BE-199F-430B-9B14-F54059579E1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7A75C09-FD79-4DFB-98C6-9C40534EA10F}">
      <dgm:prSet phldrT="[Texto]"/>
      <dgm:spPr/>
      <dgm:t>
        <a:bodyPr/>
        <a:lstStyle/>
        <a:p>
          <a:r>
            <a:rPr lang="es-MX" dirty="0" smtClean="0"/>
            <a:t>AUMENTO DE ACTIVIDAD SIMPATICA</a:t>
          </a:r>
          <a:endParaRPr lang="es-MX" dirty="0"/>
        </a:p>
      </dgm:t>
    </dgm:pt>
    <dgm:pt modelId="{B3D885A4-800F-47D7-A5B4-1C7D44E24203}" type="parTrans" cxnId="{FE67D2DC-D294-47CC-9982-5D0C412EBAF6}">
      <dgm:prSet/>
      <dgm:spPr/>
      <dgm:t>
        <a:bodyPr/>
        <a:lstStyle/>
        <a:p>
          <a:endParaRPr lang="es-MX"/>
        </a:p>
      </dgm:t>
    </dgm:pt>
    <dgm:pt modelId="{BB068DC2-8D4F-405C-9F64-CFBC28442831}" type="sibTrans" cxnId="{FE67D2DC-D294-47CC-9982-5D0C412EBAF6}">
      <dgm:prSet/>
      <dgm:spPr/>
      <dgm:t>
        <a:bodyPr/>
        <a:lstStyle/>
        <a:p>
          <a:endParaRPr lang="es-MX"/>
        </a:p>
      </dgm:t>
    </dgm:pt>
    <dgm:pt modelId="{5FFEA47A-B8E0-42A3-956E-7585AF62BBB0}">
      <dgm:prSet phldrT="[Texto]"/>
      <dgm:spPr/>
      <dgm:t>
        <a:bodyPr/>
        <a:lstStyle/>
        <a:p>
          <a:r>
            <a:rPr lang="es-MX" dirty="0" smtClean="0"/>
            <a:t>INOTROPISMO POSITIVO</a:t>
          </a:r>
          <a:endParaRPr lang="es-MX" dirty="0"/>
        </a:p>
      </dgm:t>
    </dgm:pt>
    <dgm:pt modelId="{31C7ABAA-0651-4D4A-8605-80EAD8027F34}" type="parTrans" cxnId="{1069E9B8-EF03-44A9-B809-45A7806FBABE}">
      <dgm:prSet/>
      <dgm:spPr/>
      <dgm:t>
        <a:bodyPr/>
        <a:lstStyle/>
        <a:p>
          <a:endParaRPr lang="es-MX"/>
        </a:p>
      </dgm:t>
    </dgm:pt>
    <dgm:pt modelId="{57D490C9-8B90-45A3-A8DC-8B30C0648AFA}" type="sibTrans" cxnId="{1069E9B8-EF03-44A9-B809-45A7806FBABE}">
      <dgm:prSet/>
      <dgm:spPr/>
      <dgm:t>
        <a:bodyPr/>
        <a:lstStyle/>
        <a:p>
          <a:endParaRPr lang="es-MX"/>
        </a:p>
      </dgm:t>
    </dgm:pt>
    <dgm:pt modelId="{697155EF-424E-4BEA-9A3E-87821BE46D93}">
      <dgm:prSet phldrT="[Texto]"/>
      <dgm:spPr/>
      <dgm:t>
        <a:bodyPr/>
        <a:lstStyle/>
        <a:p>
          <a:r>
            <a:rPr lang="es-MX" dirty="0" smtClean="0"/>
            <a:t>CAIDA DEL TONO PARASIMPATICO</a:t>
          </a:r>
          <a:endParaRPr lang="es-MX" dirty="0"/>
        </a:p>
      </dgm:t>
    </dgm:pt>
    <dgm:pt modelId="{9B65A767-84B8-4575-B0E3-62174A054FF4}" type="parTrans" cxnId="{DB0CD343-5C5A-4C07-8EE7-766CE19C86D1}">
      <dgm:prSet/>
      <dgm:spPr/>
      <dgm:t>
        <a:bodyPr/>
        <a:lstStyle/>
        <a:p>
          <a:endParaRPr lang="es-MX"/>
        </a:p>
      </dgm:t>
    </dgm:pt>
    <dgm:pt modelId="{186181D2-E612-44BC-92CB-126500E6C1F8}" type="sibTrans" cxnId="{DB0CD343-5C5A-4C07-8EE7-766CE19C86D1}">
      <dgm:prSet/>
      <dgm:spPr/>
      <dgm:t>
        <a:bodyPr/>
        <a:lstStyle/>
        <a:p>
          <a:endParaRPr lang="es-MX"/>
        </a:p>
      </dgm:t>
    </dgm:pt>
    <dgm:pt modelId="{BF53B1BA-DA1D-4C5B-AC03-F1E64D408149}" type="pres">
      <dgm:prSet presAssocID="{708360BE-199F-430B-9B14-F54059579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33D0C49-A91A-41A4-8748-ACE41C2C5DA8}" type="pres">
      <dgm:prSet presAssocID="{87A75C09-FD79-4DFB-98C6-9C40534EA10F}" presName="parentLin" presStyleCnt="0"/>
      <dgm:spPr/>
    </dgm:pt>
    <dgm:pt modelId="{E154FB42-9FFC-4E77-8221-B1F6108C8DC1}" type="pres">
      <dgm:prSet presAssocID="{87A75C09-FD79-4DFB-98C6-9C40534EA10F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DD96FD37-D892-4EE4-A5C0-4F7462BA8002}" type="pres">
      <dgm:prSet presAssocID="{87A75C09-FD79-4DFB-98C6-9C40534EA10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5D9DAE-7C15-4863-839D-76EB747EF8E4}" type="pres">
      <dgm:prSet presAssocID="{87A75C09-FD79-4DFB-98C6-9C40534EA10F}" presName="negativeSpace" presStyleCnt="0"/>
      <dgm:spPr/>
    </dgm:pt>
    <dgm:pt modelId="{553DEC9F-3B4B-4B8C-B73B-10F2444E673E}" type="pres">
      <dgm:prSet presAssocID="{87A75C09-FD79-4DFB-98C6-9C40534EA10F}" presName="childText" presStyleLbl="conFgAcc1" presStyleIdx="0" presStyleCnt="3">
        <dgm:presLayoutVars>
          <dgm:bulletEnabled val="1"/>
        </dgm:presLayoutVars>
      </dgm:prSet>
      <dgm:spPr/>
    </dgm:pt>
    <dgm:pt modelId="{848D2184-812B-4FDA-BAA1-D8B4B3380ED5}" type="pres">
      <dgm:prSet presAssocID="{BB068DC2-8D4F-405C-9F64-CFBC28442831}" presName="spaceBetweenRectangles" presStyleCnt="0"/>
      <dgm:spPr/>
    </dgm:pt>
    <dgm:pt modelId="{919416AF-FFF2-46FF-A132-F08487B4D2BB}" type="pres">
      <dgm:prSet presAssocID="{5FFEA47A-B8E0-42A3-956E-7585AF62BBB0}" presName="parentLin" presStyleCnt="0"/>
      <dgm:spPr/>
    </dgm:pt>
    <dgm:pt modelId="{809CE3EF-9C41-433B-B8AF-2915D989F10E}" type="pres">
      <dgm:prSet presAssocID="{5FFEA47A-B8E0-42A3-956E-7585AF62BBB0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C60871C4-EE6D-4A99-904C-2321A5C58F9B}" type="pres">
      <dgm:prSet presAssocID="{5FFEA47A-B8E0-42A3-956E-7585AF62BB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372A86-A3EA-4D84-B54C-D76F593B1430}" type="pres">
      <dgm:prSet presAssocID="{5FFEA47A-B8E0-42A3-956E-7585AF62BBB0}" presName="negativeSpace" presStyleCnt="0"/>
      <dgm:spPr/>
    </dgm:pt>
    <dgm:pt modelId="{3C4F85C3-D678-4A07-8845-49607024B4D0}" type="pres">
      <dgm:prSet presAssocID="{5FFEA47A-B8E0-42A3-956E-7585AF62BBB0}" presName="childText" presStyleLbl="conFgAcc1" presStyleIdx="1" presStyleCnt="3">
        <dgm:presLayoutVars>
          <dgm:bulletEnabled val="1"/>
        </dgm:presLayoutVars>
      </dgm:prSet>
      <dgm:spPr/>
    </dgm:pt>
    <dgm:pt modelId="{81EFA2E5-98CC-4224-B72C-F382449791CB}" type="pres">
      <dgm:prSet presAssocID="{57D490C9-8B90-45A3-A8DC-8B30C0648AFA}" presName="spaceBetweenRectangles" presStyleCnt="0"/>
      <dgm:spPr/>
    </dgm:pt>
    <dgm:pt modelId="{8EC31898-3FA8-430E-8CB3-3421FBD83DBD}" type="pres">
      <dgm:prSet presAssocID="{697155EF-424E-4BEA-9A3E-87821BE46D93}" presName="parentLin" presStyleCnt="0"/>
      <dgm:spPr/>
    </dgm:pt>
    <dgm:pt modelId="{9A3E7335-49E4-4861-85D1-8A514D28EE33}" type="pres">
      <dgm:prSet presAssocID="{697155EF-424E-4BEA-9A3E-87821BE46D93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DC423212-3433-48D8-B24B-310FC18C0149}" type="pres">
      <dgm:prSet presAssocID="{697155EF-424E-4BEA-9A3E-87821BE46D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D7C7D0-AD05-408C-BCED-64AFF620402D}" type="pres">
      <dgm:prSet presAssocID="{697155EF-424E-4BEA-9A3E-87821BE46D93}" presName="negativeSpace" presStyleCnt="0"/>
      <dgm:spPr/>
    </dgm:pt>
    <dgm:pt modelId="{1E19B01F-02A5-45E8-B35F-726D96347E54}" type="pres">
      <dgm:prSet presAssocID="{697155EF-424E-4BEA-9A3E-87821BE46D9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0CD343-5C5A-4C07-8EE7-766CE19C86D1}" srcId="{708360BE-199F-430B-9B14-F54059579E1C}" destId="{697155EF-424E-4BEA-9A3E-87821BE46D93}" srcOrd="2" destOrd="0" parTransId="{9B65A767-84B8-4575-B0E3-62174A054FF4}" sibTransId="{186181D2-E612-44BC-92CB-126500E6C1F8}"/>
    <dgm:cxn modelId="{1069E9B8-EF03-44A9-B809-45A7806FBABE}" srcId="{708360BE-199F-430B-9B14-F54059579E1C}" destId="{5FFEA47A-B8E0-42A3-956E-7585AF62BBB0}" srcOrd="1" destOrd="0" parTransId="{31C7ABAA-0651-4D4A-8605-80EAD8027F34}" sibTransId="{57D490C9-8B90-45A3-A8DC-8B30C0648AFA}"/>
    <dgm:cxn modelId="{346101AE-EB4E-4966-9C87-85C5B8A90C4F}" type="presOf" srcId="{5FFEA47A-B8E0-42A3-956E-7585AF62BBB0}" destId="{C60871C4-EE6D-4A99-904C-2321A5C58F9B}" srcOrd="1" destOrd="0" presId="urn:microsoft.com/office/officeart/2005/8/layout/list1"/>
    <dgm:cxn modelId="{BDC1D290-9A3D-4193-9C3F-5063B85FF263}" type="presOf" srcId="{87A75C09-FD79-4DFB-98C6-9C40534EA10F}" destId="{E154FB42-9FFC-4E77-8221-B1F6108C8DC1}" srcOrd="0" destOrd="0" presId="urn:microsoft.com/office/officeart/2005/8/layout/list1"/>
    <dgm:cxn modelId="{AA4D890C-1101-452A-9754-86D7591EA202}" type="presOf" srcId="{697155EF-424E-4BEA-9A3E-87821BE46D93}" destId="{DC423212-3433-48D8-B24B-310FC18C0149}" srcOrd="1" destOrd="0" presId="urn:microsoft.com/office/officeart/2005/8/layout/list1"/>
    <dgm:cxn modelId="{379EB4C0-AE51-4AE4-9A89-49197940E68A}" type="presOf" srcId="{697155EF-424E-4BEA-9A3E-87821BE46D93}" destId="{9A3E7335-49E4-4861-85D1-8A514D28EE33}" srcOrd="0" destOrd="0" presId="urn:microsoft.com/office/officeart/2005/8/layout/list1"/>
    <dgm:cxn modelId="{6EFA763A-786C-4530-AB57-217FA8A0AC67}" type="presOf" srcId="{87A75C09-FD79-4DFB-98C6-9C40534EA10F}" destId="{DD96FD37-D892-4EE4-A5C0-4F7462BA8002}" srcOrd="1" destOrd="0" presId="urn:microsoft.com/office/officeart/2005/8/layout/list1"/>
    <dgm:cxn modelId="{FE67D2DC-D294-47CC-9982-5D0C412EBAF6}" srcId="{708360BE-199F-430B-9B14-F54059579E1C}" destId="{87A75C09-FD79-4DFB-98C6-9C40534EA10F}" srcOrd="0" destOrd="0" parTransId="{B3D885A4-800F-47D7-A5B4-1C7D44E24203}" sibTransId="{BB068DC2-8D4F-405C-9F64-CFBC28442831}"/>
    <dgm:cxn modelId="{3D107E67-0121-4FE1-A83C-7AFC3A342120}" type="presOf" srcId="{708360BE-199F-430B-9B14-F54059579E1C}" destId="{BF53B1BA-DA1D-4C5B-AC03-F1E64D408149}" srcOrd="0" destOrd="0" presId="urn:microsoft.com/office/officeart/2005/8/layout/list1"/>
    <dgm:cxn modelId="{527BAAED-1874-4458-AE78-C3FFD2B814E3}" type="presOf" srcId="{5FFEA47A-B8E0-42A3-956E-7585AF62BBB0}" destId="{809CE3EF-9C41-433B-B8AF-2915D989F10E}" srcOrd="0" destOrd="0" presId="urn:microsoft.com/office/officeart/2005/8/layout/list1"/>
    <dgm:cxn modelId="{8796BF64-FBF3-4CE7-A5F7-0F76DD5068E5}" type="presParOf" srcId="{BF53B1BA-DA1D-4C5B-AC03-F1E64D408149}" destId="{833D0C49-A91A-41A4-8748-ACE41C2C5DA8}" srcOrd="0" destOrd="0" presId="urn:microsoft.com/office/officeart/2005/8/layout/list1"/>
    <dgm:cxn modelId="{9F9FBCC0-757F-4E14-BB7C-95515F274FBC}" type="presParOf" srcId="{833D0C49-A91A-41A4-8748-ACE41C2C5DA8}" destId="{E154FB42-9FFC-4E77-8221-B1F6108C8DC1}" srcOrd="0" destOrd="0" presId="urn:microsoft.com/office/officeart/2005/8/layout/list1"/>
    <dgm:cxn modelId="{11FB4080-B611-4B9B-8202-CA8044AD0037}" type="presParOf" srcId="{833D0C49-A91A-41A4-8748-ACE41C2C5DA8}" destId="{DD96FD37-D892-4EE4-A5C0-4F7462BA8002}" srcOrd="1" destOrd="0" presId="urn:microsoft.com/office/officeart/2005/8/layout/list1"/>
    <dgm:cxn modelId="{BD9F6BA1-3EBE-42D0-AD1D-5B4F57DA4B4D}" type="presParOf" srcId="{BF53B1BA-DA1D-4C5B-AC03-F1E64D408149}" destId="{285D9DAE-7C15-4863-839D-76EB747EF8E4}" srcOrd="1" destOrd="0" presId="urn:microsoft.com/office/officeart/2005/8/layout/list1"/>
    <dgm:cxn modelId="{DFEFA1EE-6CEF-4E55-B698-98CC579027E8}" type="presParOf" srcId="{BF53B1BA-DA1D-4C5B-AC03-F1E64D408149}" destId="{553DEC9F-3B4B-4B8C-B73B-10F2444E673E}" srcOrd="2" destOrd="0" presId="urn:microsoft.com/office/officeart/2005/8/layout/list1"/>
    <dgm:cxn modelId="{EE538930-55E1-4A8C-9EA6-F86D5C043BB8}" type="presParOf" srcId="{BF53B1BA-DA1D-4C5B-AC03-F1E64D408149}" destId="{848D2184-812B-4FDA-BAA1-D8B4B3380ED5}" srcOrd="3" destOrd="0" presId="urn:microsoft.com/office/officeart/2005/8/layout/list1"/>
    <dgm:cxn modelId="{2433D650-667C-4A2B-B31F-66DDB7236DF7}" type="presParOf" srcId="{BF53B1BA-DA1D-4C5B-AC03-F1E64D408149}" destId="{919416AF-FFF2-46FF-A132-F08487B4D2BB}" srcOrd="4" destOrd="0" presId="urn:microsoft.com/office/officeart/2005/8/layout/list1"/>
    <dgm:cxn modelId="{3C1B0E4C-AD39-47E4-AC70-E84C4DCAC87C}" type="presParOf" srcId="{919416AF-FFF2-46FF-A132-F08487B4D2BB}" destId="{809CE3EF-9C41-433B-B8AF-2915D989F10E}" srcOrd="0" destOrd="0" presId="urn:microsoft.com/office/officeart/2005/8/layout/list1"/>
    <dgm:cxn modelId="{5DF72474-CBCF-4904-92E1-590A77CECDAA}" type="presParOf" srcId="{919416AF-FFF2-46FF-A132-F08487B4D2BB}" destId="{C60871C4-EE6D-4A99-904C-2321A5C58F9B}" srcOrd="1" destOrd="0" presId="urn:microsoft.com/office/officeart/2005/8/layout/list1"/>
    <dgm:cxn modelId="{E1718D98-236E-46D4-A256-0E7D0D6419E9}" type="presParOf" srcId="{BF53B1BA-DA1D-4C5B-AC03-F1E64D408149}" destId="{D6372A86-A3EA-4D84-B54C-D76F593B1430}" srcOrd="5" destOrd="0" presId="urn:microsoft.com/office/officeart/2005/8/layout/list1"/>
    <dgm:cxn modelId="{5F400D7F-4B50-4159-9298-B8210F6C4169}" type="presParOf" srcId="{BF53B1BA-DA1D-4C5B-AC03-F1E64D408149}" destId="{3C4F85C3-D678-4A07-8845-49607024B4D0}" srcOrd="6" destOrd="0" presId="urn:microsoft.com/office/officeart/2005/8/layout/list1"/>
    <dgm:cxn modelId="{920C3241-4264-4AE2-832C-B8903148C286}" type="presParOf" srcId="{BF53B1BA-DA1D-4C5B-AC03-F1E64D408149}" destId="{81EFA2E5-98CC-4224-B72C-F382449791CB}" srcOrd="7" destOrd="0" presId="urn:microsoft.com/office/officeart/2005/8/layout/list1"/>
    <dgm:cxn modelId="{B980B6D2-805E-406B-9F70-E7C91406D6B3}" type="presParOf" srcId="{BF53B1BA-DA1D-4C5B-AC03-F1E64D408149}" destId="{8EC31898-3FA8-430E-8CB3-3421FBD83DBD}" srcOrd="8" destOrd="0" presId="urn:microsoft.com/office/officeart/2005/8/layout/list1"/>
    <dgm:cxn modelId="{F5E04563-9C5C-43A7-8FF1-A91A265655E3}" type="presParOf" srcId="{8EC31898-3FA8-430E-8CB3-3421FBD83DBD}" destId="{9A3E7335-49E4-4861-85D1-8A514D28EE33}" srcOrd="0" destOrd="0" presId="urn:microsoft.com/office/officeart/2005/8/layout/list1"/>
    <dgm:cxn modelId="{9A52B52C-002F-45CB-B16A-FDF9613D43FC}" type="presParOf" srcId="{8EC31898-3FA8-430E-8CB3-3421FBD83DBD}" destId="{DC423212-3433-48D8-B24B-310FC18C0149}" srcOrd="1" destOrd="0" presId="urn:microsoft.com/office/officeart/2005/8/layout/list1"/>
    <dgm:cxn modelId="{54D32E0D-00CD-4EE7-8EB3-518A86661209}" type="presParOf" srcId="{BF53B1BA-DA1D-4C5B-AC03-F1E64D408149}" destId="{5CD7C7D0-AD05-408C-BCED-64AFF620402D}" srcOrd="9" destOrd="0" presId="urn:microsoft.com/office/officeart/2005/8/layout/list1"/>
    <dgm:cxn modelId="{679C5A20-D033-4907-A1A4-7D9D42B7B5BE}" type="presParOf" srcId="{BF53B1BA-DA1D-4C5B-AC03-F1E64D408149}" destId="{1E19B01F-02A5-45E8-B35F-726D96347E5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4C441-8E0A-41AE-B4F5-E4444B527226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41CEA-BD08-4EAC-A5C3-5A950DE42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4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7E033DA-A52F-4BB9-A76A-A1102D45BFD9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81DE205-E6C0-41A8-AC0F-9A0891CA8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19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Gradual taquicardia sinusal, </a:t>
            </a:r>
            <a:r>
              <a:rPr lang="es-MX" dirty="0" err="1" smtClean="0"/>
              <a:t>disociacion</a:t>
            </a:r>
            <a:r>
              <a:rPr lang="es-MX" dirty="0" smtClean="0"/>
              <a:t> av.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412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02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015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40 A 60  LPM  ESCAPE VENTRICULAR CON QRS ANCHO Y CUANDO</a:t>
            </a:r>
            <a:r>
              <a:rPr lang="es-MX" baseline="0" dirty="0" smtClean="0"/>
              <a:t> PASA LA FC VARIA Y A VECES RELATIVAMENTE RAPIDOS.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050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Fibrilacion</a:t>
            </a:r>
            <a:r>
              <a:rPr lang="es-MX" dirty="0" smtClean="0"/>
              <a:t> o </a:t>
            </a:r>
            <a:r>
              <a:rPr lang="es-MX" dirty="0" err="1" smtClean="0"/>
              <a:t>flutter</a:t>
            </a:r>
            <a:r>
              <a:rPr lang="es-MX" dirty="0" smtClean="0"/>
              <a:t> lo </a:t>
            </a:r>
            <a:r>
              <a:rPr lang="es-MX" dirty="0" err="1" smtClean="0"/>
              <a:t>ams</a:t>
            </a:r>
            <a:r>
              <a:rPr lang="es-MX" dirty="0" smtClean="0"/>
              <a:t> común constituyendo la modalidad de taquicardia-bradicardia se acompaña de sincope o </a:t>
            </a:r>
            <a:r>
              <a:rPr lang="es-MX" dirty="0" err="1" smtClean="0"/>
              <a:t>presincope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2537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Las fibras </a:t>
            </a:r>
            <a:r>
              <a:rPr lang="es-MX" dirty="0" err="1" smtClean="0"/>
              <a:t>vagales</a:t>
            </a:r>
            <a:r>
              <a:rPr lang="es-MX" dirty="0" smtClean="0"/>
              <a:t> derechas son las que mas contribuyen al nodo sinusal.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0718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Las fibras </a:t>
            </a:r>
            <a:r>
              <a:rPr lang="es-MX" dirty="0" err="1" smtClean="0"/>
              <a:t>vagales</a:t>
            </a:r>
            <a:r>
              <a:rPr lang="es-MX" dirty="0" smtClean="0"/>
              <a:t> derechas son las que mas contribuyen al nodo sinusal.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230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744" indent="-233744">
              <a:buAutoNum type="alphaUcParenR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78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Frecuencia</a:t>
            </a:r>
            <a:r>
              <a:rPr lang="es-MX" baseline="0" dirty="0" smtClean="0"/>
              <a:t> falsa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88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mtClean="0"/>
              <a:t>Frecuencia</a:t>
            </a:r>
            <a:r>
              <a:rPr lang="es-MX" baseline="0" smtClean="0"/>
              <a:t> falsa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88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mtClean="0"/>
              <a:t>Frecuencia</a:t>
            </a:r>
            <a:r>
              <a:rPr lang="es-MX" baseline="0" smtClean="0"/>
              <a:t> falsa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88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mtClean="0"/>
              <a:t>Frecuencia</a:t>
            </a:r>
            <a:r>
              <a:rPr lang="es-MX" baseline="0" smtClean="0"/>
              <a:t> falsa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88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Hipofuncion</a:t>
            </a:r>
            <a:r>
              <a:rPr lang="es-MX" dirty="0" smtClean="0"/>
              <a:t>  por </a:t>
            </a:r>
            <a:r>
              <a:rPr lang="es-MX" dirty="0" err="1" smtClean="0"/>
              <a:t>alteracion</a:t>
            </a:r>
            <a:r>
              <a:rPr lang="es-MX" dirty="0" smtClean="0"/>
              <a:t> </a:t>
            </a:r>
            <a:r>
              <a:rPr lang="es-MX" dirty="0" err="1" smtClean="0"/>
              <a:t>anato</a:t>
            </a:r>
            <a:r>
              <a:rPr lang="es-MX" dirty="0" smtClean="0"/>
              <a:t> o </a:t>
            </a:r>
            <a:r>
              <a:rPr lang="es-MX" dirty="0" err="1" smtClean="0"/>
              <a:t>alteracion</a:t>
            </a:r>
            <a:r>
              <a:rPr lang="es-MX" dirty="0" smtClean="0"/>
              <a:t> </a:t>
            </a:r>
            <a:r>
              <a:rPr lang="es-MX" dirty="0" err="1" smtClean="0"/>
              <a:t>ionica</a:t>
            </a:r>
            <a:r>
              <a:rPr lang="es-MX" dirty="0" smtClean="0"/>
              <a:t>.</a:t>
            </a:r>
            <a:r>
              <a:rPr lang="es-MX" baseline="0" dirty="0" smtClean="0"/>
              <a:t> </a:t>
            </a:r>
            <a:r>
              <a:rPr lang="es-MX" dirty="0" smtClean="0"/>
              <a:t>mica o </a:t>
            </a:r>
            <a:r>
              <a:rPr lang="es-MX" dirty="0" err="1" smtClean="0"/>
              <a:t>farmacologica</a:t>
            </a:r>
            <a:r>
              <a:rPr lang="es-MX" dirty="0" smtClean="0"/>
              <a:t> como digital </a:t>
            </a:r>
            <a:r>
              <a:rPr lang="es-MX" dirty="0" err="1" smtClean="0"/>
              <a:t>bb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92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FRECUENCIA MENOR DE 50 LPM AUNQUE NO TODAS LAS FRECUENCIAS DE ESE RANGO SON</a:t>
            </a:r>
            <a:r>
              <a:rPr lang="es-MX" baseline="0" dirty="0" smtClean="0"/>
              <a:t> POR ENFERMEDAD DEL NODO SINUSAL. </a:t>
            </a:r>
          </a:p>
          <a:p>
            <a:r>
              <a:rPr lang="es-MX" baseline="0" dirty="0" smtClean="0"/>
              <a:t>PARA QUE LOS SINTOMAS SE PRESENTEN ES NECESARIO QUE HAYA UNA FECCION CONCOMITANTEDE LAS ESTRUCTURAS INFERIORES /AURICULA Y AV) QUE EXPLIQUE QUE LOS RITMMOS DE ESCAPE SEAN LENTOS.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66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FRECUENCIA MENOR DE 50 LPM AUNQUE NO TODAS LAS FRECUENCIAS DE ESE RANGO SON</a:t>
            </a:r>
            <a:r>
              <a:rPr lang="es-MX" baseline="0" dirty="0" smtClean="0"/>
              <a:t> POR ENFERMEDAD DEL NODO SINUSAL. </a:t>
            </a:r>
          </a:p>
          <a:p>
            <a:r>
              <a:rPr lang="es-MX" baseline="0" dirty="0" smtClean="0"/>
              <a:t>PARA QUE LOS SINTOMAS SE PRESENTEN ES NECESARIO QUE HAYA UNA FECCION CONCOMITANTEDE LAS ESTRUCTURAS INFERIORES /AURICULA Y AV) QUE EXPLIQUE QUE LOS RITMMOS DE ESCAPE SEAN LENTOS.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66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E205-E6C0-41A8-AC0F-9A0891CA8087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6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85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2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13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45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89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03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41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723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21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9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97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C0A0-B364-4767-B372-9628B93AF3F8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2006A-026A-4C03-A1A3-14E2AFEE7E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4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c04.deviantart.net/fs71/i/2013/177/d/d/corazon_png_azul_by_eveedtions-d6au3g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55576"/>
            <a:ext cx="9144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755576" y="2060848"/>
            <a:ext cx="7772400" cy="14700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ASPECTOS CLINICOS DE LAS ARRITMIAS</a:t>
            </a:r>
            <a:endParaRPr lang="es-MX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1441376" y="3645024"/>
            <a:ext cx="6400800" cy="76693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schemeClr val="tx1"/>
                </a:solidFill>
              </a:rPr>
              <a:t>Dra. Silvia Cerda Adame</a:t>
            </a:r>
          </a:p>
          <a:p>
            <a:r>
              <a:rPr lang="es-MX" sz="2000" dirty="0" smtClean="0">
                <a:solidFill>
                  <a:schemeClr val="tx1"/>
                </a:solidFill>
              </a:rPr>
              <a:t>Medico Residente de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smtClean="0">
                <a:solidFill>
                  <a:schemeClr val="tx1"/>
                </a:solidFill>
              </a:rPr>
              <a:t>CARDIOLOGIA</a:t>
            </a: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75" y="4509120"/>
            <a:ext cx="2557002" cy="2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76917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Pulsos Arteriales. 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Frecuencia falsa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Bradicardia sinusal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Latido prematuro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S I G N O S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9944" y="4725144"/>
            <a:ext cx="8229600" cy="18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4581127"/>
            <a:ext cx="8229600" cy="183306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Amplitud</a:t>
            </a:r>
          </a:p>
          <a:p>
            <a:pPr marL="0" indent="0">
              <a:buNone/>
            </a:pPr>
            <a:r>
              <a:rPr lang="es-MX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Alta:  Bloqueo A-V, </a:t>
            </a:r>
            <a:r>
              <a:rPr lang="es-MX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Postextrasistole</a:t>
            </a:r>
            <a:r>
              <a:rPr lang="es-MX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s-MX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Disminución: Taquicardias de FC elevada.</a:t>
            </a:r>
            <a:endParaRPr lang="es-MX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248" cy="19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769171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Pulso Yugular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Onda a: Ausencia 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 FA</a:t>
            </a:r>
            <a:endParaRPr lang="es-MX" b="1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a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-v: Disminuye 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 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aumento de FC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      Aumenta 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 Bloqueo AV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A en «</a:t>
            </a:r>
            <a:r>
              <a:rPr lang="es-MX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cañon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»  Bloqueo AV y  TV</a:t>
            </a:r>
            <a:endParaRPr lang="es-MX" b="1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S I G N O S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9944" y="4725144"/>
            <a:ext cx="8229600" cy="18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4581127"/>
            <a:ext cx="8229600" cy="183306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Amplitud</a:t>
            </a:r>
          </a:p>
          <a:p>
            <a:pPr marL="0" indent="0">
              <a:buNone/>
            </a:pPr>
            <a:r>
              <a:rPr lang="es-MX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Alta:  Bloqueo A-V, </a:t>
            </a:r>
            <a:r>
              <a:rPr lang="es-MX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Postextrasistole</a:t>
            </a:r>
            <a:r>
              <a:rPr lang="es-MX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s-MX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Disminución: Taquicardias de FC elevada.</a:t>
            </a:r>
            <a:endParaRPr lang="es-MX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248" cy="19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58336"/>
            <a:ext cx="8229600" cy="46805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Primer Ruido</a:t>
            </a:r>
          </a:p>
          <a:p>
            <a:pPr marL="0" indent="0" algn="ctr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I N T E N S I D A D =  PR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Corto 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 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Taquicardia Sinusal, TSV paroxística. </a:t>
            </a:r>
          </a:p>
          <a:p>
            <a:pPr marL="0" indent="0">
              <a:buNone/>
            </a:pPr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  <a:sym typeface="Wingdings" pitchFamily="2" charset="2"/>
            </a:endParaRPr>
          </a:p>
          <a:p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Largo 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</a:t>
            </a:r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BAV 1er </a:t>
            </a:r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Grado</a:t>
            </a:r>
          </a:p>
          <a:p>
            <a:pPr marL="0" indent="0">
              <a:buNone/>
            </a:pPr>
            <a:endParaRPr lang="es-MX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  <a:sym typeface="Wingdings" pitchFamily="2" charset="2"/>
            </a:endParaRPr>
          </a:p>
          <a:p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Variación  </a:t>
            </a:r>
            <a:r>
              <a:rPr lang="es-MX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Mobitz</a:t>
            </a:r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 I</a:t>
            </a:r>
            <a:endParaRPr lang="es-MX" sz="2800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  <a:sym typeface="Wingdings" pitchFamily="2" charset="2"/>
            </a:endParaRPr>
          </a:p>
          <a:p>
            <a:pPr marL="0" indent="0">
              <a:buNone/>
            </a:pPr>
            <a:endParaRPr lang="es-MX" b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MX" b="1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AUSCULTACION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9944" y="4725144"/>
            <a:ext cx="8229600" cy="18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pic>
        <p:nvPicPr>
          <p:cNvPr id="8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248" cy="19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4.deviantart.net/fs71/i/2013/177/d/d/corazon_png_azul_by_eveedtions-d6au3g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55576"/>
            <a:ext cx="9144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ENFERMEDAD </a:t>
            </a:r>
            <a:b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DEL NODO SINUSAL</a:t>
            </a:r>
            <a:endParaRPr lang="es-MX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20888" y="3717032"/>
            <a:ext cx="4102224" cy="7920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schemeClr val="tx1"/>
                </a:solidFill>
              </a:rPr>
              <a:t>Dra. Silvia Cerda Adame</a:t>
            </a:r>
          </a:p>
          <a:p>
            <a:r>
              <a:rPr lang="es-MX" sz="2000" dirty="0" smtClean="0">
                <a:solidFill>
                  <a:schemeClr val="tx1"/>
                </a:solidFill>
              </a:rPr>
              <a:t>Medico Residente de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smtClean="0">
                <a:solidFill>
                  <a:schemeClr val="tx1"/>
                </a:solidFill>
              </a:rPr>
              <a:t>CARDIOLOGIA</a:t>
            </a: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2232248" cy="19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0040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Disminución de la capacidad automática.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Intermitente -  Progresivo.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4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2232248" cy="19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 A U S 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MX" dirty="0" smtClean="0"/>
              <a:t>*ISQUEMIA*</a:t>
            </a:r>
          </a:p>
          <a:p>
            <a:pPr marL="0" indent="0" algn="ctr">
              <a:buNone/>
            </a:pPr>
            <a:r>
              <a:rPr lang="es-MX" dirty="0" smtClean="0"/>
              <a:t>Compromiso de segmentos proximales 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 Directa                                         </a:t>
            </a:r>
            <a:r>
              <a:rPr lang="es-MX" dirty="0" err="1" smtClean="0"/>
              <a:t>Bezold-Jarisch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50 % de los Casos</a:t>
            </a:r>
          </a:p>
          <a:p>
            <a:pPr marL="0" indent="0" algn="ctr">
              <a:buNone/>
            </a:pPr>
            <a:r>
              <a:rPr lang="es-MX" dirty="0" smtClean="0"/>
              <a:t>Resolución a 15 </a:t>
            </a:r>
            <a:r>
              <a:rPr lang="es-MX" dirty="0" err="1" smtClean="0"/>
              <a:t>Dias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2195736" y="2780928"/>
            <a:ext cx="108012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4644008" y="2780928"/>
            <a:ext cx="115212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2483768" y="3933056"/>
            <a:ext cx="79208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5004048" y="4089898"/>
            <a:ext cx="792088" cy="432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248" cy="19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 A U S 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*IDIOPATICA*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*CARDIOPATIAS*</a:t>
            </a:r>
          </a:p>
          <a:p>
            <a:pPr marL="0" indent="0" algn="ctr">
              <a:buNone/>
            </a:pPr>
            <a:r>
              <a:rPr lang="es-MX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HAS, Valvulopatias reumáticas, Miocardiopatías, Dilatada, colagenopatias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248" cy="19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0158" y="260648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MANIFESTACIONES CLINICAS.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MX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Defectos de perfusión: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solidFill>
                  <a:srgbClr val="00B0F0"/>
                </a:solidFill>
              </a:rPr>
              <a:t>Cerebral: </a:t>
            </a:r>
            <a:r>
              <a:rPr lang="es-MX" dirty="0" smtClean="0"/>
              <a:t>Sincope, </a:t>
            </a:r>
            <a:r>
              <a:rPr lang="es-MX" dirty="0" err="1" smtClean="0"/>
              <a:t>Stoke</a:t>
            </a:r>
            <a:r>
              <a:rPr lang="es-MX" dirty="0" smtClean="0"/>
              <a:t> Adams, Lipotimia.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solidFill>
                  <a:srgbClr val="00B0F0"/>
                </a:solidFill>
              </a:rPr>
              <a:t>Cardiaco: </a:t>
            </a:r>
            <a:r>
              <a:rPr lang="es-MX" dirty="0" smtClean="0"/>
              <a:t>Insuficiencia Cardiaca, </a:t>
            </a:r>
            <a:r>
              <a:rPr lang="es-MX" dirty="0" err="1" smtClean="0"/>
              <a:t>Angor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solidFill>
                  <a:srgbClr val="00B0F0"/>
                </a:solidFill>
              </a:rPr>
              <a:t>Renal.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Síntomas Propios de la Arritmia.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6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MANIFESTACIONES CLINICAS: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055" y="1918855"/>
            <a:ext cx="8229600" cy="352636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s-MX" dirty="0" smtClean="0"/>
              <a:t>BRADICARDIA SINUSAL.</a:t>
            </a:r>
          </a:p>
          <a:p>
            <a:pPr marL="514350" indent="-514350">
              <a:buFont typeface="+mj-lt"/>
              <a:buAutoNum type="alphaLcParenR"/>
            </a:pPr>
            <a:endParaRPr lang="es-MX" dirty="0"/>
          </a:p>
          <a:p>
            <a:pPr marL="514350" indent="-514350">
              <a:buFont typeface="+mj-lt"/>
              <a:buAutoNum type="alphaLcParenR"/>
            </a:pPr>
            <a:r>
              <a:rPr lang="es-MX" dirty="0" smtClean="0"/>
              <a:t>PARO SINUSAL, BLOQUEO SINOAURICULAR O AMBOS.</a:t>
            </a:r>
          </a:p>
          <a:p>
            <a:pPr marL="514350" indent="-514350">
              <a:buFont typeface="+mj-lt"/>
              <a:buAutoNum type="alphaLcParenR"/>
            </a:pPr>
            <a:endParaRPr lang="es-MX" dirty="0"/>
          </a:p>
          <a:p>
            <a:pPr marL="514350" indent="-514350">
              <a:buFont typeface="+mj-lt"/>
              <a:buAutoNum type="alphaLcParenR"/>
            </a:pPr>
            <a:r>
              <a:rPr lang="es-MX" sz="2800" dirty="0" smtClean="0"/>
              <a:t>SINDROME DE TAQUICARDIA – BRADICARDIA.</a:t>
            </a:r>
            <a:endParaRPr lang="es-MX" dirty="0"/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97570" y="2060848"/>
            <a:ext cx="8208912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AFECCION DE CONDUCCION AURICULAR, DE LA UNION A-V, PURKINJE. </a:t>
            </a:r>
          </a:p>
          <a:p>
            <a:pPr algn="ctr"/>
            <a:r>
              <a:rPr lang="es-MX" sz="3200" dirty="0" smtClean="0"/>
              <a:t>35-50%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12734" y="3789040"/>
            <a:ext cx="8208912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TAQUIARRITMIA SUPRAVENTRICULAR</a:t>
            </a:r>
          </a:p>
          <a:p>
            <a:pPr algn="ctr"/>
            <a:r>
              <a:rPr lang="es-MX" sz="3200" dirty="0" smtClean="0"/>
              <a:t>FIBRILACION AURICULAR O FLUTER </a:t>
            </a:r>
          </a:p>
        </p:txBody>
      </p:sp>
      <p:pic>
        <p:nvPicPr>
          <p:cNvPr id="6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6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MANIFESTACIONES CLINICAS: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055" y="1988840"/>
            <a:ext cx="8229600" cy="345638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4000" dirty="0" smtClean="0">
                <a:latin typeface="Aharoni" pitchFamily="2" charset="-79"/>
                <a:cs typeface="Aharoni" pitchFamily="2" charset="-79"/>
              </a:rPr>
              <a:t>¡¡¡INCOMPETENCIA CRONOTROPICA !!!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5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Edad.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Duración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Factores desencadenas y atenuantes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Acompañantes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Enfermedades Concomitantes</a:t>
            </a: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b="1" dirty="0" smtClean="0"/>
              <a:t>HISTORIA CLINICA</a:t>
            </a:r>
            <a:r>
              <a:rPr lang="es-MX" b="1" dirty="0" smtClean="0"/>
              <a:t> </a:t>
            </a:r>
            <a:endParaRPr lang="es-MX" b="1" dirty="0"/>
          </a:p>
        </p:txBody>
      </p:sp>
      <p:sp>
        <p:nvSpPr>
          <p:cNvPr id="5" name="4 Rectángulo"/>
          <p:cNvSpPr/>
          <p:nvPr/>
        </p:nvSpPr>
        <p:spPr>
          <a:xfrm>
            <a:off x="2620666" y="2039540"/>
            <a:ext cx="3902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semiología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" y="-32742"/>
            <a:ext cx="2557002" cy="2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3695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MANIFESTACIONES CLINICAS: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77728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MX" dirty="0" smtClean="0"/>
              <a:t>AUSENCIA DE SINTOMAS CONCOMITANTES.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Bradicardia por debajo de 50 LPM.</a:t>
            </a:r>
          </a:p>
          <a:p>
            <a:pPr marL="0" indent="0" algn="ctr">
              <a:buNone/>
            </a:pPr>
            <a:r>
              <a:rPr lang="es-MX" sz="2400" dirty="0" smtClean="0"/>
              <a:t>No Responder a Estímulos que desencadenan Taquicardia.</a:t>
            </a:r>
          </a:p>
          <a:p>
            <a:pPr marL="0" indent="0" algn="ctr">
              <a:buNone/>
            </a:pPr>
            <a:r>
              <a:rPr lang="es-MX" sz="2400" dirty="0" smtClean="0"/>
              <a:t>Bradicardia Exagerada a Dosis Pequeñas de Beta Bloqueador.</a:t>
            </a:r>
          </a:p>
          <a:p>
            <a:pPr marL="0" indent="0" algn="ctr">
              <a:buNone/>
            </a:pPr>
            <a:r>
              <a:rPr lang="es-MX" sz="2400" dirty="0" smtClean="0"/>
              <a:t>Respuesta anormal al Masaje del Seno Carotideo.</a:t>
            </a:r>
          </a:p>
        </p:txBody>
      </p:sp>
    </p:spTree>
    <p:extLst>
      <p:ext uri="{BB962C8B-B14F-4D97-AF65-F5344CB8AC3E}">
        <p14:creationId xmlns:p14="http://schemas.microsoft.com/office/powerpoint/2010/main" val="17064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ELECTROCARDIOGRAMA DE REPOSO.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MX" b="1" u="sng" dirty="0" smtClean="0"/>
              <a:t>Bradicardia Sinusal: </a:t>
            </a:r>
          </a:p>
          <a:p>
            <a:pPr marL="0" indent="0">
              <a:buNone/>
            </a:pPr>
            <a:endParaRPr lang="es-MX" b="1" u="sng" dirty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&lt; 50 LPM.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Acentuada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Diurna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Mayores de 40 años.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Después de una cardioversión.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ELECTROCARDIOGRAMA DE REPOSO.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8492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BLOQUEO SINOAURICULAR: </a:t>
            </a:r>
          </a:p>
          <a:p>
            <a:pPr marL="0" indent="0">
              <a:buNone/>
            </a:pPr>
            <a:endParaRPr lang="es-MX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dirty="0"/>
              <a:t>T</a:t>
            </a:r>
            <a:r>
              <a:rPr lang="es-MX" dirty="0" smtClean="0"/>
              <a:t>rastorno </a:t>
            </a:r>
            <a:r>
              <a:rPr lang="es-MX" dirty="0" err="1" smtClean="0"/>
              <a:t>Perisinusal</a:t>
            </a:r>
            <a:r>
              <a:rPr lang="es-MX" dirty="0" smtClean="0"/>
              <a:t>.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dirty="0"/>
              <a:t>C</a:t>
            </a:r>
            <a:r>
              <a:rPr lang="es-MX" dirty="0" smtClean="0"/>
              <a:t>on automatismo conservado.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Primer, Segundo y tercer Grado.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13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ELECTROCARDIOGRAMA DE REPOSO:</a:t>
            </a:r>
            <a: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BLOQUEO SINOAURICULAR: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21">
            <a:off x="755576" y="1772816"/>
            <a:ext cx="5538414" cy="1524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43" y="4077072"/>
            <a:ext cx="5995714" cy="14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ELECTROCARDIOGRAMA DE REPOSO:</a:t>
            </a:r>
            <a:b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dirty="0">
                <a:solidFill>
                  <a:schemeClr val="lt1"/>
                </a:solidFill>
              </a:rPr>
              <a:t>BLOQUEO </a:t>
            </a:r>
            <a:r>
              <a:rPr lang="es-MX" dirty="0" smtClean="0">
                <a:solidFill>
                  <a:schemeClr val="lt1"/>
                </a:solidFill>
              </a:rPr>
              <a:t>SINOAURICULAR</a:t>
            </a:r>
            <a:r>
              <a:rPr lang="es-MX" dirty="0"/>
              <a:t>.</a:t>
            </a:r>
            <a:endParaRPr lang="es-MX" dirty="0">
              <a:solidFill>
                <a:schemeClr val="l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21">
            <a:off x="498878" y="1936722"/>
            <a:ext cx="5538414" cy="1524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66">
            <a:off x="1091437" y="3933056"/>
            <a:ext cx="6961125" cy="1689516"/>
          </a:xfrm>
          <a:prstGeom prst="rect">
            <a:avLst/>
          </a:prstGeom>
        </p:spPr>
      </p:pic>
      <p:sp>
        <p:nvSpPr>
          <p:cNvPr id="6" name="Llamada rectangular redondeada 5"/>
          <p:cNvSpPr/>
          <p:nvPr/>
        </p:nvSpPr>
        <p:spPr>
          <a:xfrm>
            <a:off x="5820648" y="1505269"/>
            <a:ext cx="2885517" cy="2427785"/>
          </a:xfrm>
          <a:prstGeom prst="wedgeRoundRectCallout">
            <a:avLst>
              <a:gd name="adj1" fmla="val -21052"/>
              <a:gd name="adj2" fmla="val 597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W</a:t>
            </a:r>
            <a:r>
              <a:rPr lang="es-MX" dirty="0" err="1" smtClean="0"/>
              <a:t>enckenbach</a:t>
            </a:r>
            <a:r>
              <a:rPr lang="es-MX" dirty="0" smtClean="0"/>
              <a:t>.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dirty="0" smtClean="0"/>
              <a:t>Acortamiento del PP.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dirty="0" smtClean="0"/>
              <a:t>El impulso bloqueado produce pausa menor a PP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dirty="0" smtClean="0"/>
              <a:t>El PP post-pausa es mayor que el PP pre-pausa.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60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51412" r="43325" b="26953"/>
          <a:stretch/>
        </p:blipFill>
        <p:spPr bwMode="auto">
          <a:xfrm>
            <a:off x="416716" y="2060848"/>
            <a:ext cx="831056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60990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smtClean="0"/>
              <a:t>ELECTROCARDIOGRAMA DE REPOSO:</a:t>
            </a:r>
            <a:br>
              <a:rPr lang="es-MX" sz="3600" smtClean="0"/>
            </a:br>
            <a:r>
              <a:rPr lang="es-MX" smtClean="0"/>
              <a:t>BLOQUEO SINOAURICULAR.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10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rectangular redondeada 1"/>
          <p:cNvSpPr/>
          <p:nvPr/>
        </p:nvSpPr>
        <p:spPr>
          <a:xfrm>
            <a:off x="1259632" y="836712"/>
            <a:ext cx="6194986" cy="1491681"/>
          </a:xfrm>
          <a:prstGeom prst="wedgeRoundRectCallout">
            <a:avLst>
              <a:gd name="adj1" fmla="val 10011"/>
              <a:gd name="adj2" fmla="val 815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W</a:t>
            </a:r>
            <a:r>
              <a:rPr lang="es-MX" dirty="0" err="1" smtClean="0"/>
              <a:t>enckenbach</a:t>
            </a:r>
            <a:r>
              <a:rPr lang="es-MX" dirty="0" smtClean="0"/>
              <a:t>.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dirty="0" smtClean="0"/>
              <a:t>Acortamiento del PP.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dirty="0" smtClean="0"/>
              <a:t>El impulso bloqueado NO ES MULTIPLO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dirty="0" smtClean="0"/>
              <a:t>El PP post-pausa es mayor que el PP pre-pausa.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3" t="47177" r="37996" b="41313"/>
          <a:stretch/>
        </p:blipFill>
        <p:spPr bwMode="auto">
          <a:xfrm>
            <a:off x="395536" y="3284984"/>
            <a:ext cx="836257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ELECTROCARDIOGRAMA DE REPOSO:</a:t>
            </a:r>
            <a:b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BLOQUEO SINOAURICULAR: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21">
            <a:off x="293199" y="1913159"/>
            <a:ext cx="5538414" cy="1524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933055"/>
            <a:ext cx="6859503" cy="1651407"/>
          </a:xfrm>
          <a:prstGeom prst="rect">
            <a:avLst/>
          </a:prstGeom>
        </p:spPr>
      </p:pic>
      <p:sp>
        <p:nvSpPr>
          <p:cNvPr id="7" name="Llamada rectangular redondeada 6"/>
          <p:cNvSpPr/>
          <p:nvPr/>
        </p:nvSpPr>
        <p:spPr>
          <a:xfrm>
            <a:off x="6876256" y="2276872"/>
            <a:ext cx="2088232" cy="1329736"/>
          </a:xfrm>
          <a:prstGeom prst="wedgeRoundRectCallout">
            <a:avLst>
              <a:gd name="adj1" fmla="val -45204"/>
              <a:gd name="adj2" fmla="val 65378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Pausa </a:t>
            </a:r>
            <a:r>
              <a:rPr lang="es-MX" dirty="0" err="1" smtClean="0"/>
              <a:t>Multiplo</a:t>
            </a:r>
            <a:r>
              <a:rPr lang="es-MX" dirty="0" smtClean="0"/>
              <a:t> del Ciclo Basal.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77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90923" y="13533"/>
            <a:ext cx="3168352" cy="8271095"/>
          </a:xfrm>
          <a:prstGeom prst="rect">
            <a:avLst/>
          </a:prstGeom>
        </p:spPr>
      </p:pic>
      <p:sp>
        <p:nvSpPr>
          <p:cNvPr id="3" name="Llamada rectangular redondeada 2"/>
          <p:cNvSpPr/>
          <p:nvPr/>
        </p:nvSpPr>
        <p:spPr>
          <a:xfrm>
            <a:off x="1619672" y="908719"/>
            <a:ext cx="6194986" cy="1296145"/>
          </a:xfrm>
          <a:prstGeom prst="wedgeRoundRectCallout">
            <a:avLst>
              <a:gd name="adj1" fmla="val 11553"/>
              <a:gd name="adj2" fmla="val 82385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BLOQUEO SINOAURICULAR DE SEGUNDO GRADO 2 ° tipo II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dirty="0" smtClean="0"/>
              <a:t>Pausa múltiplo de PP de base.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29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t="68952" r="21674" b="20967"/>
          <a:stretch/>
        </p:blipFill>
        <p:spPr bwMode="auto">
          <a:xfrm>
            <a:off x="251520" y="3284984"/>
            <a:ext cx="864096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smtClean="0"/>
              <a:t>ELECTROCARDIOGRAMA DE REPOSO:</a:t>
            </a:r>
            <a:br>
              <a:rPr lang="es-MX" sz="3600" smtClean="0"/>
            </a:br>
            <a:r>
              <a:rPr lang="es-MX" sz="3600" smtClean="0"/>
              <a:t>BLOQUEO SINOAURICULAR: </a:t>
            </a:r>
            <a:endParaRPr lang="es-MX" sz="3600" dirty="0"/>
          </a:p>
        </p:txBody>
      </p:sp>
      <p:sp>
        <p:nvSpPr>
          <p:cNvPr id="4" name="Llamada rectangular redondeada 2"/>
          <p:cNvSpPr/>
          <p:nvPr/>
        </p:nvSpPr>
        <p:spPr>
          <a:xfrm>
            <a:off x="1835696" y="1844824"/>
            <a:ext cx="6194986" cy="1008113"/>
          </a:xfrm>
          <a:prstGeom prst="wedgeRoundRectCallout">
            <a:avLst>
              <a:gd name="adj1" fmla="val 11553"/>
              <a:gd name="adj2" fmla="val 82385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BLOQUEO SINOAURICULAR DE SEGUNDO GRADO 2 ° tipo II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dirty="0" smtClean="0"/>
              <a:t>Pausa múltiplo de PP de base.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3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i="1" dirty="0" smtClean="0"/>
              <a:t>Percepción de ritmo Cardiaco, mas evidente de lo normal.</a:t>
            </a:r>
          </a:p>
          <a:p>
            <a:pPr marL="0" indent="0" algn="ctr">
              <a:buNone/>
            </a:pPr>
            <a:endParaRPr lang="es-MX" i="1" dirty="0"/>
          </a:p>
          <a:p>
            <a:pPr marL="0" indent="0" algn="ctr">
              <a:buNone/>
            </a:pPr>
            <a:r>
              <a:rPr lang="es-MX" i="1" dirty="0" smtClean="0"/>
              <a:t>EXTRASISTOLES: «Vuelco»</a:t>
            </a:r>
            <a:endParaRPr lang="es-MX" i="1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dirty="0" smtClean="0"/>
              <a:t>HISTORIA CLINICA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267975" y="2039540"/>
            <a:ext cx="4608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PALPITACIONES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" y="-32742"/>
            <a:ext cx="2557002" cy="2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ELECTROCARDIOGRAMA DE REPOSO:</a:t>
            </a:r>
            <a:b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BLOQUEO SINOAURICULAR: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21">
            <a:off x="221191" y="2070262"/>
            <a:ext cx="5538414" cy="1524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933055"/>
            <a:ext cx="6859503" cy="1994391"/>
          </a:xfrm>
          <a:prstGeom prst="rect">
            <a:avLst/>
          </a:prstGeom>
        </p:spPr>
      </p:pic>
      <p:sp>
        <p:nvSpPr>
          <p:cNvPr id="7" name="Llamada rectangular redondeada 6"/>
          <p:cNvSpPr/>
          <p:nvPr/>
        </p:nvSpPr>
        <p:spPr>
          <a:xfrm>
            <a:off x="5580112" y="1901188"/>
            <a:ext cx="3106688" cy="1771138"/>
          </a:xfrm>
          <a:prstGeom prst="wedgeRoundRectCallout">
            <a:avLst>
              <a:gd name="adj1" fmla="val 538"/>
              <a:gd name="adj2" fmla="val 686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Ausencia prolongada de actividad sinusal. </a:t>
            </a:r>
          </a:p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Distinción de paro </a:t>
            </a:r>
            <a:r>
              <a:rPr lang="es-MX" sz="2400" b="1" dirty="0" smtClean="0">
                <a:solidFill>
                  <a:srgbClr val="FF0000"/>
                </a:solidFill>
              </a:rPr>
              <a:t>Sinusal es difícil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ELECTROCARDIOGRAMA DE REPOSO:</a:t>
            </a:r>
            <a:b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PAROS SINUSALES.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08863" y="-198431"/>
            <a:ext cx="1710245" cy="7704856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457200" y="1556792"/>
            <a:ext cx="8147248" cy="893711"/>
          </a:xfrm>
          <a:prstGeom prst="wedgeRoundRectCallout">
            <a:avLst>
              <a:gd name="adj1" fmla="val 1793"/>
              <a:gd name="adj2" fmla="val 7186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Pausa prolongada: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dirty="0" smtClean="0"/>
              <a:t> no guarda relación aritmética con el ciclo basal sinusal. 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s-MX" dirty="0" smtClean="0"/>
              <a:t>Aceleración </a:t>
            </a:r>
            <a:r>
              <a:rPr lang="es-MX" dirty="0" err="1" smtClean="0"/>
              <a:t>progresíva</a:t>
            </a:r>
            <a:r>
              <a:rPr lang="es-MX" dirty="0" smtClean="0"/>
              <a:t> de la FC después de la pausa.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66087" y="1587994"/>
            <a:ext cx="1829201" cy="76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476672"/>
            <a:ext cx="8229600" cy="83145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ELECTROCARDIOGRAMA DE REPOSO</a:t>
            </a:r>
            <a:r>
              <a:rPr lang="es-MX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:</a:t>
            </a:r>
            <a:endParaRPr lang="es-MX" sz="36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Llamada rectangular redondeada 4"/>
          <p:cNvSpPr/>
          <p:nvPr/>
        </p:nvSpPr>
        <p:spPr>
          <a:xfrm>
            <a:off x="323528" y="1647310"/>
            <a:ext cx="8147248" cy="592399"/>
          </a:xfrm>
          <a:prstGeom prst="wedgeRoundRectCallout">
            <a:avLst>
              <a:gd name="adj1" fmla="val 3636"/>
              <a:gd name="adj2" fmla="val 145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FFFF00"/>
                </a:solidFill>
              </a:rPr>
              <a:t>PAROS </a:t>
            </a:r>
            <a:r>
              <a:rPr lang="es-MX" sz="2800" dirty="0" smtClean="0">
                <a:solidFill>
                  <a:srgbClr val="FFFF00"/>
                </a:solidFill>
              </a:rPr>
              <a:t>SINUSALES</a:t>
            </a:r>
            <a:r>
              <a:rPr lang="es-MX" dirty="0" smtClean="0">
                <a:solidFill>
                  <a:srgbClr val="FFFF00"/>
                </a:solidFill>
              </a:rPr>
              <a:t>    </a:t>
            </a:r>
            <a:r>
              <a:rPr lang="es-MX" dirty="0" smtClean="0">
                <a:solidFill>
                  <a:srgbClr val="FFFF00"/>
                </a:solidFill>
                <a:sym typeface="Wingdings" panose="05000000000000000000" pitchFamily="2" charset="2"/>
              </a:rPr>
              <a:t>        </a:t>
            </a:r>
            <a:r>
              <a:rPr lang="es-MX" sz="2800" dirty="0">
                <a:solidFill>
                  <a:srgbClr val="FFFF00"/>
                </a:solidFill>
                <a:sym typeface="Wingdings" panose="05000000000000000000" pitchFamily="2" charset="2"/>
              </a:rPr>
              <a:t>RITMO DE LA UNION</a:t>
            </a:r>
            <a:endParaRPr lang="es-MX" sz="2800" dirty="0">
              <a:solidFill>
                <a:srgbClr val="FFFF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83" y="2780928"/>
            <a:ext cx="7942565" cy="16561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30" y="4653136"/>
            <a:ext cx="7494086" cy="16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21778" y="-1163812"/>
            <a:ext cx="7064949" cy="93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941168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Si los intervalos P-P previos van disminuyendo y la pausa es menor que la suma de los dos últimos es un </a:t>
            </a:r>
            <a:r>
              <a:rPr lang="es-MX" b="1" dirty="0"/>
              <a:t>Bloqueo </a:t>
            </a:r>
            <a:r>
              <a:rPr lang="es-MX" b="1" dirty="0" err="1"/>
              <a:t>Sinoatrial</a:t>
            </a:r>
            <a:r>
              <a:rPr lang="es-MX" b="1" dirty="0"/>
              <a:t> de 2º grado tipo I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Si los intervalos P-P previo a la pausa son similares y la pausa es menor que los dos últimos, es una </a:t>
            </a:r>
            <a:r>
              <a:rPr lang="es-MX" b="1" dirty="0"/>
              <a:t>Pausa Sinusal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Si la pausa es igual a dos intervalos P-P previos, es un </a:t>
            </a:r>
            <a:r>
              <a:rPr lang="es-MX" b="1" dirty="0"/>
              <a:t>Bloqueo </a:t>
            </a:r>
            <a:r>
              <a:rPr lang="es-MX" b="1" dirty="0" err="1"/>
              <a:t>Sinoauricular</a:t>
            </a:r>
            <a:r>
              <a:rPr lang="es-MX" b="1" dirty="0"/>
              <a:t> de 2º grado tipo II</a:t>
            </a:r>
            <a:r>
              <a:rPr lang="es-MX" dirty="0"/>
              <a:t>.</a:t>
            </a:r>
          </a:p>
          <a:p>
            <a:pPr marL="0" indent="0">
              <a:buNone/>
            </a:pP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260648"/>
            <a:ext cx="8229600" cy="13681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b="1" dirty="0" err="1" smtClean="0">
                <a:solidFill>
                  <a:srgbClr val="92D050"/>
                </a:solidFill>
                <a:latin typeface="Broadway" pitchFamily="82" charset="0"/>
              </a:rPr>
              <a:t>Tips</a:t>
            </a:r>
            <a:r>
              <a:rPr lang="es-MX" sz="3600" b="1" dirty="0" smtClean="0">
                <a:solidFill>
                  <a:srgbClr val="92D050"/>
                </a:solidFill>
                <a:latin typeface="Broadway" pitchFamily="82" charset="0"/>
              </a:rPr>
              <a:t> &amp; </a:t>
            </a:r>
            <a:r>
              <a:rPr lang="es-MX" sz="3600" b="1" dirty="0" err="1" smtClean="0">
                <a:solidFill>
                  <a:srgbClr val="92D050"/>
                </a:solidFill>
                <a:latin typeface="Broadway" pitchFamily="82" charset="0"/>
              </a:rPr>
              <a:t>Trick</a:t>
            </a:r>
            <a:endParaRPr lang="es-MX" sz="3600" b="1" dirty="0">
              <a:solidFill>
                <a:srgbClr val="92D05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50000" r="17820" b="18548"/>
          <a:stretch/>
        </p:blipFill>
        <p:spPr bwMode="auto">
          <a:xfrm>
            <a:off x="266407" y="1772816"/>
            <a:ext cx="855406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b="1" dirty="0" smtClean="0">
                <a:solidFill>
                  <a:srgbClr val="92D050"/>
                </a:solidFill>
                <a:latin typeface="Broadway" pitchFamily="82" charset="0"/>
              </a:rPr>
              <a:t>R E SU E L V E</a:t>
            </a:r>
            <a:endParaRPr lang="es-MX" sz="3600" b="1" dirty="0">
              <a:solidFill>
                <a:srgbClr val="92D05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t="43347" r="16573" b="31051"/>
          <a:stretch/>
        </p:blipFill>
        <p:spPr bwMode="auto">
          <a:xfrm>
            <a:off x="323528" y="1988840"/>
            <a:ext cx="85689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10902" y="427038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b="1" dirty="0" smtClean="0">
                <a:solidFill>
                  <a:srgbClr val="92D050"/>
                </a:solidFill>
                <a:latin typeface="Broadway" pitchFamily="82" charset="0"/>
              </a:rPr>
              <a:t>R E SU E L V E</a:t>
            </a:r>
            <a:endParaRPr lang="es-MX" sz="3600" b="1" dirty="0">
              <a:solidFill>
                <a:srgbClr val="92D05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4" t="55242" r="25187" b="28427"/>
          <a:stretch/>
        </p:blipFill>
        <p:spPr bwMode="auto">
          <a:xfrm>
            <a:off x="179512" y="2276872"/>
            <a:ext cx="876252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19039" y="260648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b="1" dirty="0" smtClean="0">
                <a:solidFill>
                  <a:srgbClr val="92D050"/>
                </a:solidFill>
                <a:latin typeface="Broadway" pitchFamily="82" charset="0"/>
              </a:rPr>
              <a:t>R E SU E L V E</a:t>
            </a:r>
            <a:endParaRPr lang="es-MX" sz="3600" b="1" dirty="0">
              <a:solidFill>
                <a:srgbClr val="92D05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991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31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ELECTROCARDIOGRAMA DE REPOSO</a:t>
            </a:r>
            <a: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:</a:t>
            </a:r>
            <a:b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TAQUIARRITMIAS AURICULARES.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" y="2276872"/>
            <a:ext cx="8228171" cy="35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93" y="332656"/>
            <a:ext cx="8964488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31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ELECTROCARDIOGRAMA DE REPOSO:</a:t>
            </a:r>
            <a:br>
              <a:rPr lang="es-MX" sz="31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sz="31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TRASTORNOS DE LA CONDUCCION AURICULOVENTRICULAR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790195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Aislado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err="1" smtClean="0"/>
              <a:t>Agudizacion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dirty="0" smtClean="0"/>
              <a:t>HISTORIA CLINICA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669333" y="2039540"/>
            <a:ext cx="3805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FRECUENCIA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" y="-32742"/>
            <a:ext cx="2557002" cy="2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3695"/>
            <a:ext cx="8229600" cy="13541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MANIOBRAS DE PROVOCACION</a:t>
            </a:r>
            <a:r>
              <a:rPr lang="es-MX" sz="31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:</a:t>
            </a:r>
            <a:br>
              <a:rPr lang="es-MX" sz="31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sz="4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MASAJE DEL SENO CAROTIDEO</a:t>
            </a:r>
            <a:r>
              <a:rPr lang="es-MX" sz="31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Bajo control ECG.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5 Segundos sin comprimir la carótida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Lado Derecho.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Respuesta </a:t>
            </a:r>
            <a:r>
              <a:rPr lang="es-MX" dirty="0" err="1" smtClean="0"/>
              <a:t>Cardio</a:t>
            </a:r>
            <a:r>
              <a:rPr lang="es-MX" dirty="0" smtClean="0"/>
              <a:t>-inhibitoria del 50% de </a:t>
            </a:r>
            <a:r>
              <a:rPr lang="es-MX" dirty="0" err="1" smtClean="0"/>
              <a:t>FcB</a:t>
            </a:r>
            <a:r>
              <a:rPr lang="es-MX" dirty="0" smtClean="0"/>
              <a:t> o Asistolia de mas de 3 segundos.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Respuesta Hipotensora mayor a 50 </a:t>
            </a:r>
            <a:r>
              <a:rPr lang="es-MX" dirty="0" err="1" smtClean="0"/>
              <a:t>mmHg</a:t>
            </a:r>
            <a:r>
              <a:rPr lang="es-MX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00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MANIOBRAS DE PROVOCACION:</a:t>
            </a:r>
            <a:b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MASAJE DEL SENO CAROTIDEO</a:t>
            </a:r>
            <a: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2403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Complicaciones Neurológicas: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s-MX" dirty="0" smtClean="0"/>
              <a:t> </a:t>
            </a:r>
          </a:p>
          <a:p>
            <a:pPr lvl="2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Antecentes </a:t>
            </a:r>
            <a:r>
              <a:rPr lang="es-MX" dirty="0" err="1" smtClean="0"/>
              <a:t>Neuro</a:t>
            </a:r>
            <a:r>
              <a:rPr lang="es-MX" dirty="0" smtClean="0"/>
              <a:t>-encefálicos,</a:t>
            </a:r>
          </a:p>
          <a:p>
            <a:pPr lvl="2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Soplos Carotideos.</a:t>
            </a:r>
          </a:p>
          <a:p>
            <a:pPr lvl="2"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es-MX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Complicaciones Cardiovasculares.</a:t>
            </a:r>
          </a:p>
        </p:txBody>
      </p:sp>
    </p:spTree>
    <p:extLst>
      <p:ext uri="{BB962C8B-B14F-4D97-AF65-F5344CB8AC3E}">
        <p14:creationId xmlns:p14="http://schemas.microsoft.com/office/powerpoint/2010/main" val="24989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640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MANIOBRAS DE PROVOCACION:</a:t>
            </a:r>
            <a:b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sz="4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PRUEBA DE ESFUERZO</a:t>
            </a:r>
            <a: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060957"/>
              </p:ext>
            </p:extLst>
          </p:nvPr>
        </p:nvGraphicFramePr>
        <p:xfrm>
          <a:off x="409433" y="1884734"/>
          <a:ext cx="6419056" cy="219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5913964" y="2564904"/>
            <a:ext cx="2808312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ELEVACION DE LA FC</a:t>
            </a:r>
            <a:endParaRPr lang="es-MX" dirty="0"/>
          </a:p>
        </p:txBody>
      </p:sp>
      <p:sp>
        <p:nvSpPr>
          <p:cNvPr id="6" name="Flecha doblada hacia arriba 5"/>
          <p:cNvSpPr/>
          <p:nvPr/>
        </p:nvSpPr>
        <p:spPr>
          <a:xfrm rot="16200000" flipH="1">
            <a:off x="6516216" y="3769050"/>
            <a:ext cx="1944216" cy="1368152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57200" y="4545123"/>
            <a:ext cx="28803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EXTRINSECO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457200" y="5245214"/>
            <a:ext cx="28803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INTRINSECO</a:t>
            </a:r>
            <a:endParaRPr lang="es-MX" dirty="0"/>
          </a:p>
        </p:txBody>
      </p:sp>
      <p:sp>
        <p:nvSpPr>
          <p:cNvPr id="9" name="Recortar rectángulo de esquina diagonal 8"/>
          <p:cNvSpPr/>
          <p:nvPr/>
        </p:nvSpPr>
        <p:spPr>
          <a:xfrm>
            <a:off x="4523000" y="4761592"/>
            <a:ext cx="2088232" cy="792089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INCOPETENCIA CRONOTROPICA</a:t>
            </a:r>
            <a:endParaRPr lang="es-MX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Conector recto 10"/>
          <p:cNvCxnSpPr>
            <a:stCxn id="7" idx="3"/>
            <a:endCxn id="9" idx="2"/>
          </p:cNvCxnSpPr>
          <p:nvPr/>
        </p:nvCxnSpPr>
        <p:spPr>
          <a:xfrm>
            <a:off x="3337520" y="4725143"/>
            <a:ext cx="1185480" cy="43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stCxn id="8" idx="3"/>
            <a:endCxn id="9" idx="2"/>
          </p:cNvCxnSpPr>
          <p:nvPr/>
        </p:nvCxnSpPr>
        <p:spPr>
          <a:xfrm flipV="1">
            <a:off x="3337520" y="5157637"/>
            <a:ext cx="1185480" cy="267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INCAPACIDAD </a:t>
            </a:r>
            <a:r>
              <a:rPr lang="es-MX" dirty="0"/>
              <a:t>PARA ELEVAR A LA FC MAXIMA PREVISTA PARA LA EDAD. 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INCAPCIDAD PARA LLEGAR A 100 LPM EN ESFUERZO </a:t>
            </a:r>
            <a:r>
              <a:rPr lang="es-MX" dirty="0" smtClean="0"/>
              <a:t>MAXIMO</a:t>
            </a:r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INCAPCIDAD PARA LLEGAR A LA FC ENTRE 1 Y 2 DESVIACIONES ESTANDAR DE LA FC MEDIA DE CADA </a:t>
            </a:r>
            <a:r>
              <a:rPr lang="es-MX" dirty="0" smtClean="0"/>
              <a:t>ETAPA</a:t>
            </a:r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INCREMENTO MENOR A 30 % DE </a:t>
            </a:r>
            <a:r>
              <a:rPr lang="es-MX" dirty="0" smtClean="0"/>
              <a:t>LA PREVISTA</a:t>
            </a:r>
            <a:r>
              <a:rPr lang="es-MX" dirty="0"/>
              <a:t>. </a:t>
            </a:r>
          </a:p>
          <a:p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MANIOBRAS DE PROVOCACION:</a:t>
            </a:r>
            <a:b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INCOPETENCIA CRONOTROPICA.</a:t>
            </a:r>
            <a:endParaRPr lang="es-MX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2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MANIOBRAS DE PROVOCACION:</a:t>
            </a:r>
            <a:b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FARMACOLOGICAS.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783" y="2492896"/>
            <a:ext cx="8229600" cy="21168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MX" dirty="0" smtClean="0"/>
              <a:t>ATROPINA</a:t>
            </a:r>
          </a:p>
          <a:p>
            <a:pPr marL="0" indent="0" algn="ctr">
              <a:buNone/>
            </a:pPr>
            <a:r>
              <a:rPr lang="es-MX" dirty="0" smtClean="0"/>
              <a:t>0.04 mg / Kg </a:t>
            </a: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Positiva </a:t>
            </a:r>
            <a:r>
              <a:rPr lang="es-MX" dirty="0" smtClean="0">
                <a:sym typeface="Wingdings" panose="05000000000000000000" pitchFamily="2" charset="2"/>
              </a:rPr>
              <a:t>  Elevación &lt; 90 LPM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2880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MX" sz="49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 O L T E R</a:t>
            </a:r>
            <a: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:</a:t>
            </a:r>
            <a:b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endParaRPr lang="es-MX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Intermitente; ECG Basal.</a:t>
            </a:r>
            <a:endParaRPr lang="es-MX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Síntomas sugestivos de disfunción Sinusal.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Permite el Diagnostico </a:t>
            </a:r>
            <a:r>
              <a:rPr lang="es-MX" dirty="0"/>
              <a:t>h</a:t>
            </a:r>
            <a:r>
              <a:rPr lang="es-MX" dirty="0" smtClean="0"/>
              <a:t>asta en un 30%.</a:t>
            </a:r>
          </a:p>
          <a:p>
            <a:pPr algn="r"/>
            <a:endParaRPr lang="es-MX" dirty="0"/>
          </a:p>
          <a:p>
            <a:pPr algn="r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sz="2600" dirty="0" smtClean="0"/>
              <a:t>Bradicardia inferior 40 LPM</a:t>
            </a:r>
          </a:p>
          <a:p>
            <a:pPr algn="r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sz="2600" dirty="0" smtClean="0"/>
              <a:t>Mayor a un minuto. </a:t>
            </a:r>
          </a:p>
          <a:p>
            <a:pPr algn="r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sz="2600" dirty="0" smtClean="0"/>
              <a:t>Mayores de 40 año s. </a:t>
            </a:r>
          </a:p>
          <a:p>
            <a:pPr algn="r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sz="2600" dirty="0" smtClean="0"/>
              <a:t>Pausas &gt; 2 segundos.</a:t>
            </a:r>
          </a:p>
          <a:p>
            <a:pPr algn="r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sz="2600" dirty="0" smtClean="0"/>
              <a:t>Bloqueo Sino-auricular</a:t>
            </a:r>
            <a:r>
              <a:rPr lang="es-MX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2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Súbito.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Gradual.</a:t>
            </a: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dirty="0" smtClean="0"/>
              <a:t>HISTORIA CLINICA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557142" y="2039540"/>
            <a:ext cx="2029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inicio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" y="-32742"/>
            <a:ext cx="2557002" cy="2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Tirotoxicosis.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Procesos Febriles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Miocarditis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err="1" smtClean="0"/>
              <a:t>Valvulopatia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err="1" smtClean="0"/>
              <a:t>Cardiopatia</a:t>
            </a:r>
            <a:r>
              <a:rPr lang="es-MX" dirty="0" smtClean="0"/>
              <a:t> </a:t>
            </a:r>
            <a:r>
              <a:rPr lang="es-MX" dirty="0" err="1" smtClean="0"/>
              <a:t>isquemica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dirty="0" smtClean="0"/>
              <a:t>HISTORIA CLINICA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942502" y="2039540"/>
            <a:ext cx="525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concomitantes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" y="-32742"/>
            <a:ext cx="2557002" cy="2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Tirotoxicosis.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Procesos Febriles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Miocarditis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err="1" smtClean="0"/>
              <a:t>Valvulopatia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err="1" smtClean="0"/>
              <a:t>Cardiopatia</a:t>
            </a:r>
            <a:r>
              <a:rPr lang="es-MX" dirty="0" smtClean="0"/>
              <a:t> </a:t>
            </a:r>
            <a:r>
              <a:rPr lang="es-MX" dirty="0" err="1" smtClean="0"/>
              <a:t>isquemica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dirty="0" smtClean="0"/>
              <a:t>HISTORIA CLINICA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942502" y="2039540"/>
            <a:ext cx="525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concomitantes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" y="-32742"/>
            <a:ext cx="2557002" cy="2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769171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Nerviosismo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Ansiedad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Palidez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Sensación de Mareo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Fatiga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Diaforesis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dirty="0" smtClean="0"/>
              <a:t>S I N T O M A S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9944" y="4725144"/>
            <a:ext cx="8229600" cy="18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19944" y="4581128"/>
            <a:ext cx="8229600" cy="183306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>
              <a:buFont typeface="+mj-lt"/>
              <a:buAutoNum type="arabicPeriod"/>
            </a:pPr>
            <a:r>
              <a:rPr lang="es-MX" i="1" dirty="0" smtClean="0">
                <a:solidFill>
                  <a:srgbClr val="FF0000"/>
                </a:solidFill>
              </a:rPr>
              <a:t>Insuficiencia Coronaria</a:t>
            </a:r>
          </a:p>
          <a:p>
            <a:pPr marL="514350" indent="-514350" algn="r">
              <a:buFont typeface="+mj-lt"/>
              <a:buAutoNum type="arabicPeriod"/>
            </a:pPr>
            <a:r>
              <a:rPr lang="es-MX" i="1" dirty="0" smtClean="0">
                <a:solidFill>
                  <a:srgbClr val="FF0000"/>
                </a:solidFill>
              </a:rPr>
              <a:t>Insuficiencia Cerebral</a:t>
            </a:r>
          </a:p>
          <a:p>
            <a:pPr marL="514350" indent="-514350" algn="r">
              <a:buFont typeface="+mj-lt"/>
              <a:buAutoNum type="arabicPeriod"/>
            </a:pPr>
            <a:r>
              <a:rPr lang="es-MX" i="1" dirty="0" smtClean="0">
                <a:solidFill>
                  <a:srgbClr val="FF0000"/>
                </a:solidFill>
              </a:rPr>
              <a:t>Insuficiencia Renal</a:t>
            </a:r>
            <a:endParaRPr lang="es-MX" i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" y="-32742"/>
            <a:ext cx="1870674" cy="16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76917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Pulsos Arteriales. 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Frecuencia falsa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Bradicardia sinusal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Latido prematuro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S I G N O S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9944" y="4725144"/>
            <a:ext cx="8229600" cy="18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4581127"/>
            <a:ext cx="8229600" cy="183306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Amplitud</a:t>
            </a:r>
          </a:p>
          <a:p>
            <a:pPr marL="0" indent="0">
              <a:buNone/>
            </a:pPr>
            <a:r>
              <a:rPr lang="es-MX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Alta:  Bloqueo A-V, </a:t>
            </a:r>
            <a:r>
              <a:rPr lang="es-MX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Postextrasistole</a:t>
            </a:r>
            <a:endParaRPr lang="es-MX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https://www.vitared.com.mx/sites/default/files/Promo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248" cy="19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1078</Words>
  <Application>Microsoft Office PowerPoint</Application>
  <PresentationFormat>Presentación en pantalla (4:3)</PresentationFormat>
  <Paragraphs>260</Paragraphs>
  <Slides>45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Presentación de PowerPoint</vt:lpstr>
      <vt:lpstr>HISTORIA CLINICA </vt:lpstr>
      <vt:lpstr>HISTORIA CLINICA </vt:lpstr>
      <vt:lpstr>HISTORIA CLINICA </vt:lpstr>
      <vt:lpstr>HISTORIA CLINICA </vt:lpstr>
      <vt:lpstr>HISTORIA CLINICA </vt:lpstr>
      <vt:lpstr>HISTORIA CLINICA </vt:lpstr>
      <vt:lpstr>S I N T O M A S</vt:lpstr>
      <vt:lpstr>S I G N O S</vt:lpstr>
      <vt:lpstr>S I G N O S</vt:lpstr>
      <vt:lpstr>S I G N O S</vt:lpstr>
      <vt:lpstr>AUSCULTACION</vt:lpstr>
      <vt:lpstr>ENFERMEDAD  DEL NODO SINUSAL</vt:lpstr>
      <vt:lpstr>Presentación de PowerPoint</vt:lpstr>
      <vt:lpstr>C A U S A </vt:lpstr>
      <vt:lpstr>C A U S A </vt:lpstr>
      <vt:lpstr>MANIFESTACIONES CLINICAS.</vt:lpstr>
      <vt:lpstr>MANIFESTACIONES CLINICAS:</vt:lpstr>
      <vt:lpstr>MANIFESTACIONES CLINICAS:</vt:lpstr>
      <vt:lpstr>MANIFESTACIONES CLINICAS:</vt:lpstr>
      <vt:lpstr>ELECTROCARDIOGRAMA DE REPOSO.</vt:lpstr>
      <vt:lpstr>ELECTROCARDIOGRAMA DE REPOSO.</vt:lpstr>
      <vt:lpstr>ELECTROCARDIOGRAMA DE REPOSO: BLOQUEO SINOAURICULAR: </vt:lpstr>
      <vt:lpstr>ELECTROCARDIOGRAMA DE REPOSO: BLOQUEO SINOAURICULAR.</vt:lpstr>
      <vt:lpstr>Presentación de PowerPoint</vt:lpstr>
      <vt:lpstr>Presentación de PowerPoint</vt:lpstr>
      <vt:lpstr>ELECTROCARDIOGRAMA DE REPOSO: BLOQUEO SINOAURICULAR: </vt:lpstr>
      <vt:lpstr>Presentación de PowerPoint</vt:lpstr>
      <vt:lpstr>Presentación de PowerPoint</vt:lpstr>
      <vt:lpstr>ELECTROCARDIOGRAMA DE REPOSO: BLOQUEO SINOAURICULAR: </vt:lpstr>
      <vt:lpstr>ELECTROCARDIOGRAMA DE REPOSO: PAROS SINUSALES.</vt:lpstr>
      <vt:lpstr>ELECTROCARDIOGRAMA DE REPOSO:</vt:lpstr>
      <vt:lpstr>Presentación de PowerPoint</vt:lpstr>
      <vt:lpstr>Presentación de PowerPoint</vt:lpstr>
      <vt:lpstr>R E SU E L V E</vt:lpstr>
      <vt:lpstr>Presentación de PowerPoint</vt:lpstr>
      <vt:lpstr>Presentación de PowerPoint</vt:lpstr>
      <vt:lpstr>ELECTROCARDIOGRAMA DE REPOSO: TAQUIARRITMIAS AURICULARES.</vt:lpstr>
      <vt:lpstr>ELECTROCARDIOGRAMA DE REPOSO: TRASTORNOS DE LA CONDUCCION AURICULOVENTRICULAR</vt:lpstr>
      <vt:lpstr>MANIOBRAS DE PROVOCACION: MASAJE DEL SENO CAROTIDEO.</vt:lpstr>
      <vt:lpstr>MANIOBRAS DE PROVOCACION: MASAJE DEL SENO CAROTIDEO.</vt:lpstr>
      <vt:lpstr>MANIOBRAS DE PROVOCACION: PRUEBA DE ESFUERZO.</vt:lpstr>
      <vt:lpstr>MANIOBRAS DE PROVOCACION: INCOPETENCIA CRONOTROPICA.</vt:lpstr>
      <vt:lpstr>MANIOBRAS DE PROVOCACION: FARMACOLOGICAS.</vt:lpstr>
      <vt:lpstr> H O L T E R: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 DEL NODO SINUSAL</dc:title>
  <dc:creator>ChiviDoc</dc:creator>
  <cp:lastModifiedBy>Usuario</cp:lastModifiedBy>
  <cp:revision>181</cp:revision>
  <cp:lastPrinted>2015-07-03T19:30:06Z</cp:lastPrinted>
  <dcterms:created xsi:type="dcterms:W3CDTF">2014-09-05T23:50:10Z</dcterms:created>
  <dcterms:modified xsi:type="dcterms:W3CDTF">2015-07-04T04:14:51Z</dcterms:modified>
</cp:coreProperties>
</file>